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8" r:id="rId2"/>
    <p:sldId id="266" r:id="rId3"/>
    <p:sldId id="267" r:id="rId4"/>
    <p:sldId id="274" r:id="rId5"/>
    <p:sldId id="276" r:id="rId6"/>
    <p:sldId id="294" r:id="rId7"/>
    <p:sldId id="302" r:id="rId8"/>
    <p:sldId id="307" r:id="rId9"/>
    <p:sldId id="333" r:id="rId10"/>
    <p:sldId id="306" r:id="rId11"/>
    <p:sldId id="314" r:id="rId12"/>
    <p:sldId id="316" r:id="rId13"/>
    <p:sldId id="317" r:id="rId14"/>
    <p:sldId id="319" r:id="rId15"/>
    <p:sldId id="338" r:id="rId16"/>
    <p:sldId id="329" r:id="rId17"/>
    <p:sldId id="324" r:id="rId18"/>
    <p:sldId id="332" r:id="rId19"/>
    <p:sldId id="339" r:id="rId20"/>
    <p:sldId id="334" r:id="rId21"/>
    <p:sldId id="320" r:id="rId22"/>
    <p:sldId id="340" r:id="rId23"/>
    <p:sldId id="321" r:id="rId24"/>
    <p:sldId id="335" r:id="rId25"/>
    <p:sldId id="336" r:id="rId26"/>
    <p:sldId id="337" r:id="rId27"/>
    <p:sldId id="341" r:id="rId28"/>
    <p:sldId id="344" r:id="rId29"/>
    <p:sldId id="322" r:id="rId30"/>
    <p:sldId id="328" r:id="rId31"/>
    <p:sldId id="34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093" autoAdjust="0"/>
  </p:normalViewPr>
  <p:slideViewPr>
    <p:cSldViewPr snapToGrid="0">
      <p:cViewPr>
        <p:scale>
          <a:sx n="33" d="100"/>
          <a:sy n="33" d="100"/>
        </p:scale>
        <p:origin x="1540" y="6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4A73E-1654-4E7C-94B3-DDB0D7D42B0A}" type="datetimeFigureOut">
              <a:rPr lang="en-GB" smtClean="0"/>
              <a:t>09/11/2016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510CF-467D-492D-B038-B49EEF8AA243}" type="slidenum">
              <a:rPr lang="en-GB" smtClean="0"/>
              <a:t>‹#›</a:t>
            </a:fld>
            <a:endParaRPr lang="en-GB"/>
          </a:p>
        </p:txBody>
      </p:sp>
    </p:spTree>
    <p:extLst>
      <p:ext uri="{BB962C8B-B14F-4D97-AF65-F5344CB8AC3E}">
        <p14:creationId xmlns:p14="http://schemas.microsoft.com/office/powerpoint/2010/main" val="27286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Introduce myself, + backstory: not an evaluation specialist </a:t>
            </a:r>
            <a:endParaRPr lang="en-GB"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recent years, the global literature on reducing hunger and malnutrition has come to view</a:t>
            </a:r>
          </a:p>
          <a:p>
            <a:r>
              <a:rPr lang="en-GB" sz="1200" b="0" i="0" u="none" strike="noStrike" kern="1200" baseline="0" dirty="0" smtClean="0">
                <a:solidFill>
                  <a:schemeClr val="tx1"/>
                </a:solidFill>
                <a:latin typeface="+mn-lt"/>
                <a:ea typeface="+mn-ea"/>
                <a:cs typeface="+mn-cs"/>
              </a:rPr>
              <a:t>progress as much an outcome of a political process as of (nutrition) technical interventions.</a:t>
            </a:r>
          </a:p>
          <a:p>
            <a:r>
              <a:rPr lang="en-GB" sz="1200" b="0" i="0" u="none" strike="noStrike" kern="1200" baseline="0" dirty="0" smtClean="0">
                <a:solidFill>
                  <a:schemeClr val="tx1"/>
                </a:solidFill>
                <a:latin typeface="+mn-lt"/>
                <a:ea typeface="+mn-ea"/>
                <a:cs typeface="+mn-cs"/>
              </a:rPr>
              <a:t>Political commitment is now seen as an essential ingredient for bringing food and nutrition</a:t>
            </a:r>
          </a:p>
          <a:p>
            <a:r>
              <a:rPr lang="en-GB" sz="1200" b="0" i="0" u="none" strike="noStrike" kern="1200" baseline="0" dirty="0" smtClean="0">
                <a:solidFill>
                  <a:schemeClr val="tx1"/>
                </a:solidFill>
                <a:latin typeface="+mn-lt"/>
                <a:ea typeface="+mn-ea"/>
                <a:cs typeface="+mn-cs"/>
              </a:rPr>
              <a:t>security higher up on public policy agendas (FAO, IFAD and WFP 2013, 2014; Foresight</a:t>
            </a:r>
          </a:p>
          <a:p>
            <a:r>
              <a:rPr lang="en-GB" sz="1200" b="0" i="0" u="none" strike="noStrike" kern="1200" baseline="0" dirty="0" smtClean="0">
                <a:solidFill>
                  <a:schemeClr val="tx1"/>
                </a:solidFill>
                <a:latin typeface="+mn-lt"/>
                <a:ea typeface="+mn-ea"/>
                <a:cs typeface="+mn-cs"/>
              </a:rPr>
              <a:t>2011; Gillespie, Haddad, </a:t>
            </a:r>
            <a:r>
              <a:rPr lang="en-GB" sz="1200" b="0" i="0" u="none" strike="noStrike" kern="1200" baseline="0" dirty="0" err="1" smtClean="0">
                <a:solidFill>
                  <a:schemeClr val="tx1"/>
                </a:solidFill>
                <a:latin typeface="+mn-lt"/>
                <a:ea typeface="+mn-ea"/>
                <a:cs typeface="+mn-cs"/>
              </a:rPr>
              <a:t>Mannar</a:t>
            </a:r>
            <a:r>
              <a:rPr lang="en-GB" sz="1200" b="0" i="0" u="none" strike="noStrike" kern="1200" baseline="0" dirty="0" smtClean="0">
                <a:solidFill>
                  <a:schemeClr val="tx1"/>
                </a:solidFill>
                <a:latin typeface="+mn-lt"/>
                <a:ea typeface="+mn-ea"/>
                <a:cs typeface="+mn-cs"/>
              </a:rPr>
              <a:t>, Menon and Nisbett 2013; IFPRI 2014; te Lintelo, Haddad,</a:t>
            </a:r>
          </a:p>
          <a:p>
            <a:r>
              <a:rPr lang="en-GB" sz="1200" b="0" i="0" u="none" strike="noStrike" kern="1200" baseline="0" dirty="0" smtClean="0">
                <a:solidFill>
                  <a:schemeClr val="tx1"/>
                </a:solidFill>
                <a:latin typeface="+mn-lt"/>
                <a:ea typeface="+mn-ea"/>
                <a:cs typeface="+mn-cs"/>
              </a:rPr>
              <a:t>Leavy, Masset and Stanley 2011; te Lintelo, Haddad, Lakshman and Gatellier 2014; te</a:t>
            </a:r>
          </a:p>
          <a:p>
            <a:r>
              <a:rPr lang="en-GB" sz="1200" b="0" i="0" u="none" strike="noStrike" kern="1200" baseline="0" dirty="0" smtClean="0">
                <a:solidFill>
                  <a:schemeClr val="tx1"/>
                </a:solidFill>
                <a:latin typeface="+mn-lt"/>
                <a:ea typeface="+mn-ea"/>
                <a:cs typeface="+mn-cs"/>
              </a:rPr>
              <a:t>Lintelo and Lakshman 2015). </a:t>
            </a:r>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a:t>
            </a:fld>
            <a:endParaRPr lang="en-GB"/>
          </a:p>
        </p:txBody>
      </p:sp>
    </p:spTree>
    <p:extLst>
      <p:ext uri="{BB962C8B-B14F-4D97-AF65-F5344CB8AC3E}">
        <p14:creationId xmlns:p14="http://schemas.microsoft.com/office/powerpoint/2010/main" val="66713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causal mechanism is a generic</a:t>
            </a:r>
            <a:r>
              <a:rPr lang="en-GB" baseline="0" dirty="0" smtClean="0"/>
              <a:t> causal mechanism, and here applied to HANCI. We break it down in 3 parts, discuss this as well as X and Y. </a:t>
            </a:r>
          </a:p>
          <a:p>
            <a:endParaRPr lang="en-GB" baseline="0" dirty="0" smtClean="0"/>
          </a:p>
          <a:p>
            <a:r>
              <a:rPr lang="en-GB" baseline="0" dirty="0" smtClean="0"/>
              <a:t>Framing of H&amp;N as being about </a:t>
            </a:r>
            <a:r>
              <a:rPr lang="en-GB" b="1" baseline="0" dirty="0" smtClean="0"/>
              <a:t>political commitment</a:t>
            </a:r>
            <a:endParaRPr lang="en-GB" b="1" dirty="0"/>
          </a:p>
        </p:txBody>
      </p:sp>
      <p:sp>
        <p:nvSpPr>
          <p:cNvPr id="4" name="Slide Number Placeholder 3"/>
          <p:cNvSpPr>
            <a:spLocks noGrp="1"/>
          </p:cNvSpPr>
          <p:nvPr>
            <p:ph type="sldNum" sz="quarter" idx="10"/>
          </p:nvPr>
        </p:nvSpPr>
        <p:spPr/>
        <p:txBody>
          <a:bodyPr/>
          <a:lstStyle/>
          <a:p>
            <a:fld id="{5F3510CF-467D-492D-B038-B49EEF8AA243}" type="slidenum">
              <a:rPr lang="en-GB" smtClean="0"/>
              <a:t>11</a:t>
            </a:fld>
            <a:endParaRPr lang="en-GB"/>
          </a:p>
        </p:txBody>
      </p:sp>
    </p:spTree>
    <p:extLst>
      <p:ext uri="{BB962C8B-B14F-4D97-AF65-F5344CB8AC3E}">
        <p14:creationId xmlns:p14="http://schemas.microsoft.com/office/powerpoint/2010/main" val="175081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In order to make plausible claims about the validity of the mechanism we need to observe for each part (a) whether the mechanism is present or absent in the case, and (b) whether the</a:t>
            </a:r>
          </a:p>
          <a:p>
            <a:r>
              <a:rPr lang="en-GB" sz="1200" b="0" i="0" u="none" strike="noStrike" kern="1200" baseline="0" dirty="0" smtClean="0">
                <a:solidFill>
                  <a:schemeClr val="tx1"/>
                </a:solidFill>
                <a:latin typeface="+mn-lt"/>
                <a:ea typeface="+mn-ea"/>
                <a:cs typeface="+mn-cs"/>
              </a:rPr>
              <a:t>mechanism functioned as expected; that is, whether the parts of the postulated mechanism</a:t>
            </a:r>
          </a:p>
          <a:p>
            <a:r>
              <a:rPr lang="en-GB" sz="1200" b="0" i="0" u="none" strike="noStrike" kern="1200" baseline="0" dirty="0" smtClean="0">
                <a:solidFill>
                  <a:schemeClr val="tx1"/>
                </a:solidFill>
                <a:latin typeface="+mn-lt"/>
                <a:ea typeface="+mn-ea"/>
                <a:cs typeface="+mn-cs"/>
              </a:rPr>
              <a:t>were present or absent. However, this does not allow us to make logical claims about</a:t>
            </a:r>
          </a:p>
          <a:p>
            <a:r>
              <a:rPr lang="en-GB" sz="1200" b="0" i="0" u="none" strike="noStrike" kern="1200" baseline="0" dirty="0" smtClean="0">
                <a:solidFill>
                  <a:schemeClr val="tx1"/>
                </a:solidFill>
                <a:latin typeface="+mn-lt"/>
                <a:ea typeface="+mn-ea"/>
                <a:cs typeface="+mn-cs"/>
              </a:rPr>
              <a:t>whether the mechanism is sufficient, or necessary to explain Y (Beach and Pedersen 2013:</a:t>
            </a:r>
          </a:p>
          <a:p>
            <a:r>
              <a:rPr lang="en-GB" sz="1200" b="0" i="0" u="none" strike="noStrike" kern="1200" baseline="0" dirty="0" smtClean="0">
                <a:solidFill>
                  <a:schemeClr val="tx1"/>
                </a:solidFill>
                <a:latin typeface="+mn-lt"/>
                <a:ea typeface="+mn-ea"/>
                <a:cs typeface="+mn-cs"/>
              </a:rPr>
              <a:t>15–18). We therefore hypothesise each part of the causal mechanism and identify evidence</a:t>
            </a:r>
          </a:p>
          <a:p>
            <a:r>
              <a:rPr lang="en-GB" sz="1200" b="0" i="0" u="none" strike="noStrike" kern="1200" baseline="0" dirty="0" smtClean="0">
                <a:solidFill>
                  <a:schemeClr val="tx1"/>
                </a:solidFill>
                <a:latin typeface="+mn-lt"/>
                <a:ea typeface="+mn-ea"/>
                <a:cs typeface="+mn-cs"/>
              </a:rPr>
              <a:t>that we expect to see if the part is valid, which is then tested for. However, not all evidence is</a:t>
            </a:r>
          </a:p>
          <a:p>
            <a:r>
              <a:rPr lang="en-GB" sz="1200" b="0" i="0" u="none" strike="noStrike" kern="1200" baseline="0" dirty="0" smtClean="0">
                <a:solidFill>
                  <a:schemeClr val="tx1"/>
                </a:solidFill>
                <a:latin typeface="+mn-lt"/>
                <a:ea typeface="+mn-ea"/>
                <a:cs typeface="+mn-cs"/>
              </a:rPr>
              <a:t>of equal relevance and we need to test for its inferential strength along two dimensions. We</a:t>
            </a:r>
          </a:p>
          <a:p>
            <a:r>
              <a:rPr lang="en-GB" sz="1200" b="0" i="0" u="none" strike="noStrike" kern="1200" baseline="0" dirty="0" smtClean="0">
                <a:solidFill>
                  <a:schemeClr val="tx1"/>
                </a:solidFill>
                <a:latin typeface="+mn-lt"/>
                <a:ea typeface="+mn-ea"/>
                <a:cs typeface="+mn-cs"/>
              </a:rPr>
              <a:t>are looking for evidence that maximises certainty and uniqueness or, to put it another way,</a:t>
            </a:r>
          </a:p>
          <a:p>
            <a:r>
              <a:rPr lang="en-GB" sz="1200" b="0" i="0" u="none" strike="noStrike" kern="1200" baseline="0" dirty="0" smtClean="0">
                <a:solidFill>
                  <a:schemeClr val="tx1"/>
                </a:solidFill>
                <a:latin typeface="+mn-lt"/>
                <a:ea typeface="+mn-ea"/>
                <a:cs typeface="+mn-cs"/>
              </a:rPr>
              <a:t>that is necessary and sufficient. Barnett and Munslow (2014: 19) review the literature to</a:t>
            </a:r>
          </a:p>
          <a:p>
            <a:r>
              <a:rPr lang="en-GB" sz="1200" b="0" i="0" u="none" strike="noStrike" kern="1200" baseline="0" dirty="0" smtClean="0">
                <a:solidFill>
                  <a:schemeClr val="tx1"/>
                </a:solidFill>
                <a:latin typeface="+mn-lt"/>
                <a:ea typeface="+mn-ea"/>
                <a:cs typeface="+mn-cs"/>
              </a:rPr>
              <a:t>summarise these dimensions as follows: uniqueness involves empirical predictions that</a:t>
            </a:r>
          </a:p>
          <a:p>
            <a:r>
              <a:rPr lang="en-GB" sz="1200" b="0" i="0" u="none" strike="noStrike" kern="1200" baseline="0" dirty="0" smtClean="0">
                <a:solidFill>
                  <a:schemeClr val="tx1"/>
                </a:solidFill>
                <a:latin typeface="+mn-lt"/>
                <a:ea typeface="+mn-ea"/>
                <a:cs typeface="+mn-cs"/>
              </a:rPr>
              <a:t>cannot be explained by other theories/mechanisms. Hence, if such evidence is found, this</a:t>
            </a:r>
          </a:p>
          <a:p>
            <a:r>
              <a:rPr lang="en-GB" sz="1200" b="0" i="0" u="none" strike="noStrike" kern="1200" baseline="0" dirty="0" smtClean="0">
                <a:solidFill>
                  <a:schemeClr val="tx1"/>
                </a:solidFill>
                <a:latin typeface="+mn-lt"/>
                <a:ea typeface="+mn-ea"/>
                <a:cs typeface="+mn-cs"/>
              </a:rPr>
              <a:t>has confirmatory power for that part of the causal mechanism. Uniqueness corresponds to a</a:t>
            </a:r>
          </a:p>
          <a:p>
            <a:r>
              <a:rPr lang="en-GB" sz="1200" b="0" i="0" u="none" strike="noStrike" kern="1200" baseline="0" dirty="0" smtClean="0">
                <a:solidFill>
                  <a:schemeClr val="tx1"/>
                </a:solidFill>
                <a:latin typeface="+mn-lt"/>
                <a:ea typeface="+mn-ea"/>
                <a:cs typeface="+mn-cs"/>
              </a:rPr>
              <a:t>low likelihood ratio. Certainty, on the other hand, seeks to establish what kind of evidence is</a:t>
            </a:r>
          </a:p>
          <a:p>
            <a:r>
              <a:rPr lang="en-GB" sz="1200" b="0" i="0" u="none" strike="noStrike" kern="1200" baseline="0" dirty="0" smtClean="0">
                <a:solidFill>
                  <a:schemeClr val="tx1"/>
                </a:solidFill>
                <a:latin typeface="+mn-lt"/>
                <a:ea typeface="+mn-ea"/>
                <a:cs typeface="+mn-cs"/>
              </a:rPr>
              <a:t>expected to be observed if the causal mechanism is true. What evidence has to be</a:t>
            </a:r>
          </a:p>
          <a:p>
            <a:r>
              <a:rPr lang="en-GB" sz="1200" b="0" i="0" u="none" strike="noStrike" kern="1200" baseline="0" dirty="0" smtClean="0">
                <a:solidFill>
                  <a:schemeClr val="tx1"/>
                </a:solidFill>
                <a:latin typeface="+mn-lt"/>
                <a:ea typeface="+mn-ea"/>
                <a:cs typeface="+mn-cs"/>
              </a:rPr>
              <a:t>necessarily present in the case for the theory to be correct? Hence, if such evidence is not</a:t>
            </a:r>
          </a:p>
          <a:p>
            <a:r>
              <a:rPr lang="en-GB" sz="1200" b="0" i="0" u="none" strike="noStrike" kern="1200" baseline="0" dirty="0" smtClean="0">
                <a:solidFill>
                  <a:schemeClr val="tx1"/>
                </a:solidFill>
                <a:latin typeface="+mn-lt"/>
                <a:ea typeface="+mn-ea"/>
                <a:cs typeface="+mn-cs"/>
              </a:rPr>
              <a:t>found, the test will disconfirm the existence of that part of the causal mechanism. When</a:t>
            </a:r>
          </a:p>
          <a:p>
            <a:r>
              <a:rPr lang="en-GB" sz="1200" b="0" i="0" u="none" strike="noStrike" kern="1200" baseline="0" dirty="0" smtClean="0">
                <a:solidFill>
                  <a:schemeClr val="tx1"/>
                </a:solidFill>
                <a:latin typeface="+mn-lt"/>
                <a:ea typeface="+mn-ea"/>
                <a:cs typeface="+mn-cs"/>
              </a:rPr>
              <a:t>testing causal mechanisms we thus seek evidence that would (be minimally needed to)</a:t>
            </a:r>
          </a:p>
          <a:p>
            <a:r>
              <a:rPr lang="en-GB" sz="1200" b="0" i="0" u="none" strike="noStrike" kern="1200" baseline="0" dirty="0" smtClean="0">
                <a:solidFill>
                  <a:schemeClr val="tx1"/>
                </a:solidFill>
                <a:latin typeface="+mn-lt"/>
                <a:ea typeface="+mn-ea"/>
                <a:cs typeface="+mn-cs"/>
              </a:rPr>
              <a:t>confirm the hypothesis (providing certainty) and which kind of evidence would disconfirm it,</a:t>
            </a:r>
          </a:p>
          <a:p>
            <a:r>
              <a:rPr lang="en-GB" sz="1200" b="0" i="0" u="none" strike="noStrike" kern="1200" baseline="0" dirty="0" smtClean="0">
                <a:solidFill>
                  <a:schemeClr val="tx1"/>
                </a:solidFill>
                <a:latin typeface="+mn-lt"/>
                <a:ea typeface="+mn-ea"/>
                <a:cs typeface="+mn-cs"/>
              </a:rPr>
              <a:t>and then identify tests for uniqueness.</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12</a:t>
            </a:fld>
            <a:endParaRPr lang="en-GB"/>
          </a:p>
        </p:txBody>
      </p:sp>
    </p:spTree>
    <p:extLst>
      <p:ext uri="{BB962C8B-B14F-4D97-AF65-F5344CB8AC3E}">
        <p14:creationId xmlns:p14="http://schemas.microsoft.com/office/powerpoint/2010/main" val="34019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MANIFESTATION:</a:t>
            </a:r>
            <a:r>
              <a:rPr lang="en-GB" baseline="0" dirty="0" smtClean="0"/>
              <a:t> </a:t>
            </a:r>
            <a:r>
              <a:rPr lang="en-GB" dirty="0" smtClean="0"/>
              <a:t>Just an example of the kind of knowledge</a:t>
            </a:r>
            <a:r>
              <a:rPr lang="en-GB" baseline="0" dirty="0" smtClean="0"/>
              <a:t> </a:t>
            </a:r>
            <a:r>
              <a:rPr lang="en-GB" dirty="0" smtClean="0"/>
              <a:t>products</a:t>
            </a:r>
            <a:r>
              <a:rPr lang="en-GB" baseline="0" dirty="0" smtClean="0"/>
              <a:t> produced in a particular year: reports, scorecards, film, slideshows, podcasts, website, etc.</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13</a:t>
            </a:fld>
            <a:endParaRPr lang="en-GB"/>
          </a:p>
        </p:txBody>
      </p:sp>
    </p:spTree>
    <p:extLst>
      <p:ext uri="{BB962C8B-B14F-4D97-AF65-F5344CB8AC3E}">
        <p14:creationId xmlns:p14="http://schemas.microsoft.com/office/powerpoint/2010/main" val="69994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Usage of indicators is enhanced by communications products that are relatively simple, free of charge, presented in user-friendly formats, claim originality and innovation, and for which complementary products such as online analytical tools are readily available. </a:t>
            </a:r>
          </a:p>
          <a:p>
            <a:endParaRPr lang="en-GB" dirty="0" smtClean="0"/>
          </a:p>
          <a:p>
            <a:r>
              <a:rPr lang="en-GB" dirty="0" smtClean="0"/>
              <a:t>we posit the central importance of partnership approaches to support comprehension, uptake, and to influence policy reforms. </a:t>
            </a:r>
          </a:p>
          <a:p>
            <a:endParaRPr lang="en-GB"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To reach these stakeholders, a communications strategy was</a:t>
            </a:r>
          </a:p>
          <a:p>
            <a:r>
              <a:rPr lang="en-GB" sz="1200" b="0" i="0" u="none" strike="noStrike" kern="1200" baseline="0" dirty="0" smtClean="0">
                <a:solidFill>
                  <a:schemeClr val="tx1"/>
                </a:solidFill>
                <a:latin typeface="+mn-lt"/>
                <a:ea typeface="+mn-ea"/>
                <a:cs typeface="+mn-cs"/>
              </a:rPr>
              <a:t>devised in 2013. </a:t>
            </a:r>
          </a:p>
          <a:p>
            <a:r>
              <a:rPr lang="en-GB" sz="1200" b="1" i="0" u="none" strike="noStrike" kern="1200" baseline="0" dirty="0" smtClean="0">
                <a:solidFill>
                  <a:schemeClr val="tx1"/>
                </a:solidFill>
                <a:latin typeface="+mn-lt"/>
                <a:ea typeface="+mn-ea"/>
                <a:cs typeface="+mn-cs"/>
              </a:rPr>
              <a:t>International press releases</a:t>
            </a:r>
            <a:r>
              <a:rPr lang="en-GB" sz="1200" b="0" i="0" u="none" strike="noStrike" kern="1200" baseline="0" dirty="0" smtClean="0">
                <a:solidFill>
                  <a:schemeClr val="tx1"/>
                </a:solidFill>
                <a:latin typeface="+mn-lt"/>
                <a:ea typeface="+mn-ea"/>
                <a:cs typeface="+mn-cs"/>
              </a:rPr>
              <a:t> were developed to announce key findings for each of the annual</a:t>
            </a:r>
          </a:p>
          <a:p>
            <a:r>
              <a:rPr lang="en-GB" sz="1200" b="0" i="0" u="none" strike="noStrike" kern="1200" baseline="0" dirty="0" smtClean="0">
                <a:solidFill>
                  <a:schemeClr val="tx1"/>
                </a:solidFill>
                <a:latin typeface="+mn-lt"/>
                <a:ea typeface="+mn-ea"/>
                <a:cs typeface="+mn-cs"/>
              </a:rPr>
              <a:t>developing country and donor reports. These were launched at </a:t>
            </a:r>
            <a:r>
              <a:rPr lang="en-GB" sz="1200" b="1" i="0" u="none" strike="noStrike" kern="1200" baseline="0" dirty="0" smtClean="0">
                <a:solidFill>
                  <a:schemeClr val="tx1"/>
                </a:solidFill>
                <a:latin typeface="+mn-lt"/>
                <a:ea typeface="+mn-ea"/>
                <a:cs typeface="+mn-cs"/>
              </a:rPr>
              <a:t>strategic moments </a:t>
            </a:r>
            <a:r>
              <a:rPr lang="en-GB" sz="1200" b="0" i="0" u="none" strike="noStrike" kern="1200" baseline="0" dirty="0" smtClean="0">
                <a:solidFill>
                  <a:schemeClr val="tx1"/>
                </a:solidFill>
                <a:latin typeface="+mn-lt"/>
                <a:ea typeface="+mn-ea"/>
                <a:cs typeface="+mn-cs"/>
              </a:rPr>
              <a:t>such that</a:t>
            </a:r>
          </a:p>
          <a:p>
            <a:r>
              <a:rPr lang="en-GB" sz="1200" b="0" i="0" u="none" strike="noStrike" kern="1200" baseline="0" dirty="0" smtClean="0">
                <a:solidFill>
                  <a:schemeClr val="tx1"/>
                </a:solidFill>
                <a:latin typeface="+mn-lt"/>
                <a:ea typeface="+mn-ea"/>
                <a:cs typeface="+mn-cs"/>
              </a:rPr>
              <a:t>evidence could inform policy debates and carry media appeal. For instance, shortly before</a:t>
            </a:r>
          </a:p>
          <a:p>
            <a:r>
              <a:rPr lang="en-GB" sz="1200" b="0" i="0" u="none" strike="noStrike" kern="1200" baseline="0" dirty="0" smtClean="0">
                <a:solidFill>
                  <a:schemeClr val="tx1"/>
                </a:solidFill>
                <a:latin typeface="+mn-lt"/>
                <a:ea typeface="+mn-ea"/>
                <a:cs typeface="+mn-cs"/>
              </a:rPr>
              <a:t>the Irish government chaired the European Union and hosted a conference on climate</a:t>
            </a:r>
          </a:p>
          <a:p>
            <a:r>
              <a:rPr lang="en-GB" sz="1200" b="0" i="0" u="none" strike="noStrike" kern="1200" baseline="0" dirty="0" smtClean="0">
                <a:solidFill>
                  <a:schemeClr val="tx1"/>
                </a:solidFill>
                <a:latin typeface="+mn-lt"/>
                <a:ea typeface="+mn-ea"/>
                <a:cs typeface="+mn-cs"/>
              </a:rPr>
              <a:t>justice, food security and nutrition in Dublin in April 2013; before the British government</a:t>
            </a:r>
          </a:p>
          <a:p>
            <a:r>
              <a:rPr lang="en-GB" sz="1200" b="0" i="0" u="none" strike="noStrike" kern="1200" baseline="0" dirty="0" smtClean="0">
                <a:solidFill>
                  <a:schemeClr val="tx1"/>
                </a:solidFill>
                <a:latin typeface="+mn-lt"/>
                <a:ea typeface="+mn-ea"/>
                <a:cs typeface="+mn-cs"/>
              </a:rPr>
              <a:t>hosted the G8 and organised a London ‘Hunger Summit’ in June 2013; and prior to the</a:t>
            </a:r>
          </a:p>
          <a:p>
            <a:r>
              <a:rPr lang="en-GB" sz="1200" b="0" i="1" u="none" strike="noStrike" kern="1200" baseline="0" dirty="0" smtClean="0">
                <a:solidFill>
                  <a:schemeClr val="tx1"/>
                </a:solidFill>
                <a:latin typeface="+mn-lt"/>
                <a:ea typeface="+mn-ea"/>
                <a:cs typeface="+mn-cs"/>
              </a:rPr>
              <a:t>Lancet </a:t>
            </a:r>
            <a:r>
              <a:rPr lang="en-GB" sz="1200" b="0" i="0" u="none" strike="noStrike" kern="1200" baseline="0" dirty="0" smtClean="0">
                <a:solidFill>
                  <a:schemeClr val="tx1"/>
                </a:solidFill>
                <a:latin typeface="+mn-lt"/>
                <a:ea typeface="+mn-ea"/>
                <a:cs typeface="+mn-cs"/>
              </a:rPr>
              <a:t>Series on Nutrition launch in May 2013, where HANCI findings featured in a paper by</a:t>
            </a:r>
          </a:p>
          <a:p>
            <a:r>
              <a:rPr lang="en-GB" sz="1200" b="0" i="0" u="none" strike="noStrike" kern="1200" baseline="0" dirty="0" smtClean="0">
                <a:solidFill>
                  <a:schemeClr val="tx1"/>
                </a:solidFill>
                <a:latin typeface="+mn-lt"/>
                <a:ea typeface="+mn-ea"/>
                <a:cs typeface="+mn-cs"/>
              </a:rPr>
              <a:t>Gillespie </a:t>
            </a:r>
            <a:r>
              <a:rPr lang="en-GB" sz="1200" b="0" i="1" u="none" strike="noStrike" kern="1200" baseline="0" dirty="0" smtClean="0">
                <a:solidFill>
                  <a:schemeClr val="tx1"/>
                </a:solidFill>
                <a:latin typeface="+mn-lt"/>
                <a:ea typeface="+mn-ea"/>
                <a:cs typeface="+mn-cs"/>
              </a:rPr>
              <a:t>et al. </a:t>
            </a:r>
            <a:r>
              <a:rPr lang="en-GB" sz="1200" b="0" i="0" u="none" strike="noStrike" kern="1200" baseline="0" dirty="0" smtClean="0">
                <a:solidFill>
                  <a:schemeClr val="tx1"/>
                </a:solidFill>
                <a:latin typeface="+mn-lt"/>
                <a:ea typeface="+mn-ea"/>
                <a:cs typeface="+mn-cs"/>
              </a:rPr>
              <a:t>(2013). Furthermore, country-specific launches of the HANCI were led by</a:t>
            </a:r>
          </a:p>
          <a:p>
            <a:r>
              <a:rPr lang="en-GB" sz="1200" b="0" i="0" u="none" strike="noStrike" kern="1200" baseline="0" dirty="0" smtClean="0">
                <a:solidFill>
                  <a:schemeClr val="tx1"/>
                </a:solidFill>
                <a:latin typeface="+mn-lt"/>
                <a:ea typeface="+mn-ea"/>
                <a:cs typeface="+mn-cs"/>
              </a:rPr>
              <a:t>CSO partners and joint press releases were developed with partners in Bangladesh (twice)</a:t>
            </a:r>
          </a:p>
          <a:p>
            <a:r>
              <a:rPr lang="en-GB" sz="1200" b="0" i="0" u="none" strike="noStrike" kern="1200" baseline="0" dirty="0" smtClean="0">
                <a:solidFill>
                  <a:schemeClr val="tx1"/>
                </a:solidFill>
                <a:latin typeface="+mn-lt"/>
                <a:ea typeface="+mn-ea"/>
                <a:cs typeface="+mn-cs"/>
              </a:rPr>
              <a:t>and Zambia.</a:t>
            </a:r>
          </a:p>
          <a:p>
            <a:r>
              <a:rPr lang="en-GB" sz="1200" b="0" i="0" u="none" strike="noStrike" kern="1200" baseline="0" dirty="0" smtClean="0">
                <a:solidFill>
                  <a:schemeClr val="tx1"/>
                </a:solidFill>
                <a:latin typeface="+mn-lt"/>
                <a:ea typeface="+mn-ea"/>
                <a:cs typeface="+mn-cs"/>
              </a:rPr>
              <a:t>Dissemination activities targeted two uptake routes (Figure 3.1). The first</a:t>
            </a:r>
          </a:p>
          <a:p>
            <a:r>
              <a:rPr lang="en-GB" sz="1200" b="0" i="0" u="none" strike="noStrike" kern="1200" baseline="0" dirty="0" smtClean="0">
                <a:solidFill>
                  <a:schemeClr val="tx1"/>
                </a:solidFill>
                <a:latin typeface="+mn-lt"/>
                <a:ea typeface="+mn-ea"/>
                <a:cs typeface="+mn-cs"/>
              </a:rPr>
              <a:t>aimed at international audiences. Stakeholders with advocacy or research agendas in the</a:t>
            </a:r>
          </a:p>
          <a:p>
            <a:r>
              <a:rPr lang="en-GB" sz="1200" b="0" i="0" u="none" strike="noStrike" kern="1200" baseline="0" dirty="0" smtClean="0">
                <a:solidFill>
                  <a:schemeClr val="tx1"/>
                </a:solidFill>
                <a:latin typeface="+mn-lt"/>
                <a:ea typeface="+mn-ea"/>
                <a:cs typeface="+mn-cs"/>
              </a:rPr>
              <a:t>area of hunger and nutrition were identified and connected with. For instance, INGO</a:t>
            </a:r>
          </a:p>
          <a:p>
            <a:r>
              <a:rPr lang="en-GB" sz="1200" b="0" i="0" u="none" strike="noStrike" kern="1200" baseline="0" dirty="0" smtClean="0">
                <a:solidFill>
                  <a:schemeClr val="tx1"/>
                </a:solidFill>
                <a:latin typeface="+mn-lt"/>
                <a:ea typeface="+mn-ea"/>
                <a:cs typeface="+mn-cs"/>
              </a:rPr>
              <a:t>advocacy departments engaged in </a:t>
            </a:r>
            <a:r>
              <a:rPr lang="en-GB" sz="1200" b="1" i="0" u="none" strike="noStrike" kern="1200" baseline="0" dirty="0" smtClean="0">
                <a:solidFill>
                  <a:schemeClr val="tx1"/>
                </a:solidFill>
                <a:latin typeface="+mn-lt"/>
                <a:ea typeface="+mn-ea"/>
                <a:cs typeface="+mn-cs"/>
              </a:rPr>
              <a:t>global campaigns </a:t>
            </a:r>
            <a:r>
              <a:rPr lang="en-GB" sz="1200" b="0" i="0" u="none" strike="noStrike" kern="1200" baseline="0" dirty="0" smtClean="0">
                <a:solidFill>
                  <a:schemeClr val="tx1"/>
                </a:solidFill>
                <a:latin typeface="+mn-lt"/>
                <a:ea typeface="+mn-ea"/>
                <a:cs typeface="+mn-cs"/>
              </a:rPr>
              <a:t>such as: </a:t>
            </a:r>
            <a:r>
              <a:rPr lang="en-GB" sz="1200" b="1" i="0" u="none" strike="noStrike" kern="1200" baseline="0" dirty="0" smtClean="0">
                <a:solidFill>
                  <a:schemeClr val="tx1"/>
                </a:solidFill>
                <a:latin typeface="+mn-lt"/>
                <a:ea typeface="+mn-ea"/>
                <a:cs typeface="+mn-cs"/>
              </a:rPr>
              <a:t>Save the Children’s Everyone</a:t>
            </a:r>
          </a:p>
          <a:p>
            <a:r>
              <a:rPr lang="en-GB" sz="1200" b="1" i="0" u="none" strike="noStrike" kern="1200" baseline="0" dirty="0" smtClean="0">
                <a:solidFill>
                  <a:schemeClr val="tx1"/>
                </a:solidFill>
                <a:latin typeface="+mn-lt"/>
                <a:ea typeface="+mn-ea"/>
                <a:cs typeface="+mn-cs"/>
              </a:rPr>
              <a:t>Campaign; Oxfam’s GROW campaign; the IF campaign of a collective of 240 British INGOs;</a:t>
            </a:r>
          </a:p>
          <a:p>
            <a:r>
              <a:rPr lang="en-GB" sz="1200" b="1" i="0" u="none" strike="noStrike" kern="1200" baseline="0" dirty="0" smtClean="0">
                <a:solidFill>
                  <a:schemeClr val="tx1"/>
                </a:solidFill>
                <a:latin typeface="+mn-lt"/>
                <a:ea typeface="+mn-ea"/>
                <a:cs typeface="+mn-cs"/>
              </a:rPr>
              <a:t>and Generation Nutrition, an international campaign led by Action Against Hunger, and</a:t>
            </a:r>
          </a:p>
          <a:p>
            <a:r>
              <a:rPr lang="en-GB" sz="1200" b="1" i="0" u="none" strike="noStrike" kern="1200" baseline="0" dirty="0" smtClean="0">
                <a:solidFill>
                  <a:schemeClr val="tx1"/>
                </a:solidFill>
                <a:latin typeface="+mn-lt"/>
                <a:ea typeface="+mn-ea"/>
                <a:cs typeface="+mn-cs"/>
              </a:rPr>
              <a:t>international networks such as the Scaling Up Nutrition (SUN) campaign</a:t>
            </a:r>
            <a:r>
              <a:rPr lang="en-GB" sz="1200" b="0" i="0" u="none" strike="noStrike" kern="1200" baseline="0" dirty="0" smtClean="0">
                <a:solidFill>
                  <a:schemeClr val="tx1"/>
                </a:solidFill>
                <a:latin typeface="+mn-lt"/>
                <a:ea typeface="+mn-ea"/>
                <a:cs typeface="+mn-cs"/>
              </a:rPr>
              <a:t>.</a:t>
            </a:r>
            <a:endParaRPr lang="en-GB" dirty="0" smtClean="0"/>
          </a:p>
          <a:p>
            <a:endParaRPr lang="en-GB" dirty="0" smtClean="0"/>
          </a:p>
          <a:p>
            <a:r>
              <a:rPr lang="en-GB" sz="1200" b="0" i="0" u="none" strike="noStrike" kern="1200" baseline="0" dirty="0" smtClean="0">
                <a:solidFill>
                  <a:schemeClr val="tx1"/>
                </a:solidFill>
                <a:latin typeface="+mn-lt"/>
                <a:ea typeface="+mn-ea"/>
                <a:cs typeface="+mn-cs"/>
              </a:rPr>
              <a:t>In </a:t>
            </a:r>
            <a:r>
              <a:rPr lang="en-GB" sz="1200" b="1" i="0" u="none" strike="noStrike" kern="1200" baseline="0" dirty="0" smtClean="0">
                <a:solidFill>
                  <a:schemeClr val="tx1"/>
                </a:solidFill>
                <a:latin typeface="+mn-lt"/>
                <a:ea typeface="+mn-ea"/>
                <a:cs typeface="+mn-cs"/>
              </a:rPr>
              <a:t>target countries</a:t>
            </a:r>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sequenced workshops </a:t>
            </a:r>
            <a:r>
              <a:rPr lang="en-GB" sz="1200" b="0" i="0" u="none" strike="noStrike" kern="1200" baseline="0" dirty="0" smtClean="0">
                <a:solidFill>
                  <a:schemeClr val="tx1"/>
                </a:solidFill>
                <a:latin typeface="+mn-lt"/>
                <a:ea typeface="+mn-ea"/>
                <a:cs typeface="+mn-cs"/>
              </a:rPr>
              <a:t>initiated critical deliberation of HANCI findings with professionals from across agriculture,</a:t>
            </a:r>
          </a:p>
          <a:p>
            <a:r>
              <a:rPr lang="en-GB" sz="1200" b="0" i="0" u="none" strike="noStrike" kern="1200" baseline="0" dirty="0" smtClean="0">
                <a:solidFill>
                  <a:schemeClr val="tx1"/>
                </a:solidFill>
                <a:latin typeface="+mn-lt"/>
                <a:ea typeface="+mn-ea"/>
                <a:cs typeface="+mn-cs"/>
              </a:rPr>
              <a:t>sanitation, health, nutrition, social protection, women’s development, education, finance and</a:t>
            </a:r>
          </a:p>
          <a:p>
            <a:r>
              <a:rPr lang="en-GB" sz="1200" b="0" i="0" u="none" strike="noStrike" kern="1200" baseline="0" dirty="0" smtClean="0">
                <a:solidFill>
                  <a:schemeClr val="tx1"/>
                </a:solidFill>
                <a:latin typeface="+mn-lt"/>
                <a:ea typeface="+mn-ea"/>
                <a:cs typeface="+mn-cs"/>
              </a:rPr>
              <a:t>other sectors. A first workshop engaged CSO partners and federated members to explore</a:t>
            </a:r>
          </a:p>
          <a:p>
            <a:r>
              <a:rPr lang="en-GB" sz="1200" b="0" i="0" u="none" strike="noStrike" kern="1200" baseline="0" dirty="0" smtClean="0">
                <a:solidFill>
                  <a:schemeClr val="tx1"/>
                </a:solidFill>
                <a:latin typeface="+mn-lt"/>
                <a:ea typeface="+mn-ea"/>
                <a:cs typeface="+mn-cs"/>
              </a:rPr>
              <a:t>the (appeal of) HANCI evidence such as the country scorecards,19 the index rankings and</a:t>
            </a:r>
          </a:p>
          <a:p>
            <a:r>
              <a:rPr lang="en-GB" sz="1200" b="0" i="0" u="none" strike="noStrike" kern="1200" baseline="0" dirty="0" smtClean="0">
                <a:solidFill>
                  <a:schemeClr val="tx1"/>
                </a:solidFill>
                <a:latin typeface="+mn-lt"/>
                <a:ea typeface="+mn-ea"/>
                <a:cs typeface="+mn-cs"/>
              </a:rPr>
              <a:t>the expert survey findings. A subsequent workshop developed three or four priority advocacy</a:t>
            </a:r>
          </a:p>
          <a:p>
            <a:r>
              <a:rPr lang="en-GB" sz="1200" b="0" i="0" u="none" strike="noStrike" kern="1200" baseline="0" dirty="0" smtClean="0">
                <a:solidFill>
                  <a:schemeClr val="tx1"/>
                </a:solidFill>
                <a:latin typeface="+mn-lt"/>
                <a:ea typeface="+mn-ea"/>
                <a:cs typeface="+mn-cs"/>
              </a:rPr>
              <a:t>messages underpinned by HANCI evidence, rooted in partners’ existing advocacy strategies</a:t>
            </a:r>
          </a:p>
          <a:p>
            <a:r>
              <a:rPr lang="en-GB" sz="1200" b="0" i="0" u="none" strike="noStrike" kern="1200" baseline="0" dirty="0" smtClean="0">
                <a:solidFill>
                  <a:schemeClr val="tx1"/>
                </a:solidFill>
                <a:latin typeface="+mn-lt"/>
                <a:ea typeface="+mn-ea"/>
                <a:cs typeface="+mn-cs"/>
              </a:rPr>
              <a:t>and current priorities.</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14</a:t>
            </a:fld>
            <a:endParaRPr lang="en-GB"/>
          </a:p>
        </p:txBody>
      </p:sp>
    </p:spTree>
    <p:extLst>
      <p:ext uri="{BB962C8B-B14F-4D97-AF65-F5344CB8AC3E}">
        <p14:creationId xmlns:p14="http://schemas.microsoft.com/office/powerpoint/2010/main" val="3463111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second uptake route focused on </a:t>
            </a:r>
            <a:r>
              <a:rPr lang="en-GB" sz="1200" b="1" i="0" u="none" strike="noStrike" kern="1200" baseline="0" dirty="0" smtClean="0">
                <a:solidFill>
                  <a:schemeClr val="tx1"/>
                </a:solidFill>
                <a:latin typeface="+mn-lt"/>
                <a:ea typeface="+mn-ea"/>
                <a:cs typeface="+mn-cs"/>
              </a:rPr>
              <a:t>five target countries </a:t>
            </a:r>
            <a:r>
              <a:rPr lang="en-GB" sz="1200" b="0" i="0" u="none" strike="noStrike" kern="1200" baseline="0" dirty="0" smtClean="0">
                <a:solidFill>
                  <a:schemeClr val="tx1"/>
                </a:solidFill>
                <a:latin typeface="+mn-lt"/>
                <a:ea typeface="+mn-ea"/>
                <a:cs typeface="+mn-cs"/>
              </a:rPr>
              <a:t>located in global hunger an undernutrition hotspots in East Africa and South Asia. In Bangladesh, Nepal, Malawi, Tanzania and Zambia </a:t>
            </a:r>
            <a:r>
              <a:rPr lang="en-GB" sz="1200" b="1" i="0" u="none" strike="noStrike" kern="1200" baseline="0" dirty="0" smtClean="0">
                <a:solidFill>
                  <a:schemeClr val="tx1"/>
                </a:solidFill>
                <a:latin typeface="+mn-lt"/>
                <a:ea typeface="+mn-ea"/>
                <a:cs typeface="+mn-cs"/>
              </a:rPr>
              <a:t>partnerships</a:t>
            </a:r>
            <a:r>
              <a:rPr lang="en-GB" sz="1200" b="0" i="0" u="none" strike="noStrike" kern="1200" baseline="0" dirty="0" smtClean="0">
                <a:solidFill>
                  <a:schemeClr val="tx1"/>
                </a:solidFill>
                <a:latin typeface="+mn-lt"/>
                <a:ea typeface="+mn-ea"/>
                <a:cs typeface="+mn-cs"/>
              </a:rPr>
              <a:t> were developed with in-country civil society organisations and collectives who were already involved in policy advocacy regarding hunger and nutrition.</a:t>
            </a:r>
          </a:p>
          <a:p>
            <a:r>
              <a:rPr lang="en-GB" sz="1200" b="0" i="0" u="none" strike="noStrike" kern="1200" baseline="0" dirty="0" smtClean="0">
                <a:solidFill>
                  <a:schemeClr val="tx1"/>
                </a:solidFill>
                <a:latin typeface="+mn-lt"/>
                <a:ea typeface="+mn-ea"/>
                <a:cs typeface="+mn-cs"/>
              </a:rPr>
              <a:t>Civil society collectives as compared to individual organisations offer critical mass for engagement with governments and opportunities for greater spread and speed of dissemination of research evidence, through federated members.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Moreover country-specific diagnostics exert greater influence in shaping policy reform priorities than cross-country benchmarking efforts17 (Parks </a:t>
            </a:r>
            <a:r>
              <a:rPr lang="en-GB" sz="1200" b="0" i="1" u="none" strike="noStrike" kern="1200" baseline="0" dirty="0" smtClean="0">
                <a:solidFill>
                  <a:schemeClr val="tx1"/>
                </a:solidFill>
                <a:latin typeface="+mn-lt"/>
                <a:ea typeface="+mn-ea"/>
                <a:cs typeface="+mn-cs"/>
              </a:rPr>
              <a:t>et al. </a:t>
            </a:r>
            <a:r>
              <a:rPr lang="en-GB" sz="1200" b="0" i="0" u="none" strike="noStrike" kern="1200" baseline="0" dirty="0" smtClean="0">
                <a:solidFill>
                  <a:schemeClr val="tx1"/>
                </a:solidFill>
                <a:latin typeface="+mn-lt"/>
                <a:ea typeface="+mn-ea"/>
                <a:cs typeface="+mn-cs"/>
              </a:rPr>
              <a:t>2015).</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Recent research affirms this approach, in that it finds that the primary reason for external assessments to have policy influence is because they align with the priorities of policy elites: ‘senior-level decision-makers are selective and strategic about</a:t>
            </a:r>
          </a:p>
          <a:p>
            <a:r>
              <a:rPr lang="en-GB" sz="1200" b="0" i="0" u="none" strike="noStrike" kern="1200" baseline="0" dirty="0" smtClean="0">
                <a:solidFill>
                  <a:schemeClr val="tx1"/>
                </a:solidFill>
                <a:latin typeface="+mn-lt"/>
                <a:ea typeface="+mn-ea"/>
                <a:cs typeface="+mn-cs"/>
              </a:rPr>
              <a:t>the assessments they use, paying more attention to assessments that align with pre-existing government interests, policies and programs’ (Parks </a:t>
            </a:r>
            <a:r>
              <a:rPr lang="en-GB" sz="1200" b="0" i="1" u="none" strike="noStrike" kern="1200" baseline="0" dirty="0" smtClean="0">
                <a:solidFill>
                  <a:schemeClr val="tx1"/>
                </a:solidFill>
                <a:latin typeface="+mn-lt"/>
                <a:ea typeface="+mn-ea"/>
                <a:cs typeface="+mn-cs"/>
              </a:rPr>
              <a:t>et al. </a:t>
            </a:r>
            <a:r>
              <a:rPr lang="en-GB" sz="1200" b="0" i="0" u="none" strike="noStrike" kern="1200" baseline="0" dirty="0" smtClean="0">
                <a:solidFill>
                  <a:schemeClr val="tx1"/>
                </a:solidFill>
                <a:latin typeface="+mn-lt"/>
                <a:ea typeface="+mn-ea"/>
                <a:cs typeface="+mn-cs"/>
              </a:rPr>
              <a:t>2015: 9).</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Partners showcase lessons on advocacy at side-event of the </a:t>
            </a:r>
            <a:r>
              <a:rPr lang="en-GB" sz="1200" b="1" i="0" u="none" strike="noStrike" kern="1200" baseline="0" dirty="0" smtClean="0">
                <a:solidFill>
                  <a:schemeClr val="tx1"/>
                </a:solidFill>
                <a:latin typeface="+mn-lt"/>
                <a:ea typeface="+mn-ea"/>
                <a:cs typeface="+mn-cs"/>
              </a:rPr>
              <a:t>SUN Global Gathering </a:t>
            </a:r>
            <a:r>
              <a:rPr lang="en-GB" sz="1200" b="0" i="0" u="none" strike="noStrike" kern="1200" baseline="0" dirty="0" smtClean="0">
                <a:solidFill>
                  <a:schemeClr val="tx1"/>
                </a:solidFill>
                <a:latin typeface="+mn-lt"/>
                <a:ea typeface="+mn-ea"/>
                <a:cs typeface="+mn-cs"/>
              </a:rPr>
              <a:t>in Milan in October 2015, and in October 2016 involve in Accra event ADFNS. </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17</a:t>
            </a:fld>
            <a:endParaRPr lang="en-GB"/>
          </a:p>
        </p:txBody>
      </p:sp>
    </p:spTree>
    <p:extLst>
      <p:ext uri="{BB962C8B-B14F-4D97-AF65-F5344CB8AC3E}">
        <p14:creationId xmlns:p14="http://schemas.microsoft.com/office/powerpoint/2010/main" val="1123587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find that HANCI evidence has been adopted by partner organisations across countries, although in different ways. In</a:t>
            </a:r>
          </a:p>
          <a:p>
            <a:r>
              <a:rPr lang="en-GB" sz="1200" b="0" i="0" u="none" strike="noStrike" kern="1200" baseline="0" dirty="0" smtClean="0">
                <a:solidFill>
                  <a:schemeClr val="tx1"/>
                </a:solidFill>
                <a:latin typeface="+mn-lt"/>
                <a:ea typeface="+mn-ea"/>
                <a:cs typeface="+mn-cs"/>
              </a:rPr>
              <a:t>Zambia, the HANCI provides new evidence to support an existing policy framing of hunger</a:t>
            </a:r>
          </a:p>
          <a:p>
            <a:r>
              <a:rPr lang="en-GB" sz="1200" b="0" i="0" u="none" strike="noStrike" kern="1200" baseline="0" dirty="0" smtClean="0">
                <a:solidFill>
                  <a:schemeClr val="tx1"/>
                </a:solidFill>
                <a:latin typeface="+mn-lt"/>
                <a:ea typeface="+mn-ea"/>
                <a:cs typeface="+mn-cs"/>
              </a:rPr>
              <a:t>and undernutrition as being about political commitment. In Nepal, a similar policy framing of political commitment has been adopted, and it is plausible that HANCI activities and evidence contributed to this framing. In Bangladesh, the HANCI approach was seen as a</a:t>
            </a:r>
          </a:p>
          <a:p>
            <a:r>
              <a:rPr lang="en-GB" sz="1200" b="0" i="0" u="none" strike="noStrike" kern="1200" baseline="0" dirty="0" smtClean="0">
                <a:solidFill>
                  <a:schemeClr val="tx1"/>
                </a:solidFill>
                <a:latin typeface="+mn-lt"/>
                <a:ea typeface="+mn-ea"/>
                <a:cs typeface="+mn-cs"/>
              </a:rPr>
              <a:t>valuable example of how to structure multi-sectoral evidence that could contribute to the Right to Food Campaign; however, policy framings were not consistently expressed in terms of political commitment. However, we also conclude that the evidence suggests that HANCI</a:t>
            </a:r>
          </a:p>
          <a:p>
            <a:r>
              <a:rPr lang="en-GB" sz="1200" b="0" i="0" u="none" strike="noStrike" kern="1200" baseline="0" dirty="0" smtClean="0">
                <a:solidFill>
                  <a:schemeClr val="tx1"/>
                </a:solidFill>
                <a:latin typeface="+mn-lt"/>
                <a:ea typeface="+mn-ea"/>
                <a:cs typeface="+mn-cs"/>
              </a:rPr>
              <a:t>was not singularly responsible for non-elite policy stakeholders’ adoption of political commitment framings.</a:t>
            </a:r>
            <a:endParaRPr lang="en-GB" dirty="0" smtClean="0"/>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18</a:t>
            </a:fld>
            <a:endParaRPr lang="en-GB"/>
          </a:p>
        </p:txBody>
      </p:sp>
    </p:spTree>
    <p:extLst>
      <p:ext uri="{BB962C8B-B14F-4D97-AF65-F5344CB8AC3E}">
        <p14:creationId xmlns:p14="http://schemas.microsoft.com/office/powerpoint/2010/main" val="3599905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Duncan Green’s blog at Oxfam from Poverty to Power</a:t>
            </a:r>
          </a:p>
          <a:p>
            <a:endParaRPr lang="en-GB" dirty="0" smtClean="0"/>
          </a:p>
          <a:p>
            <a:r>
              <a:rPr lang="en-GB" dirty="0" smtClean="0"/>
              <a:t>HANCI</a:t>
            </a:r>
            <a:r>
              <a:rPr lang="en-GB" baseline="0" dirty="0" smtClean="0"/>
              <a:t> registered with NEPAD who approached IDS for new collaboration </a:t>
            </a:r>
          </a:p>
          <a:p>
            <a:endParaRPr lang="en-GB" baseline="0" dirty="0" smtClean="0"/>
          </a:p>
          <a:p>
            <a:r>
              <a:rPr lang="en-GB" baseline="0" dirty="0" smtClean="0"/>
              <a:t>CIFF offered funding for a HANCI Africa</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19</a:t>
            </a:fld>
            <a:endParaRPr lang="en-GB"/>
          </a:p>
        </p:txBody>
      </p:sp>
    </p:spTree>
    <p:extLst>
      <p:ext uri="{BB962C8B-B14F-4D97-AF65-F5344CB8AC3E}">
        <p14:creationId xmlns:p14="http://schemas.microsoft.com/office/powerpoint/2010/main" val="24149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conclusion</a:t>
            </a:r>
            <a:r>
              <a:rPr lang="en-GB" baseline="0" dirty="0" smtClean="0"/>
              <a:t> </a:t>
            </a:r>
            <a:r>
              <a:rPr lang="en-GB" baseline="0" dirty="0" err="1" smtClean="0"/>
              <a:t>si</a:t>
            </a:r>
            <a:r>
              <a:rPr lang="en-GB" baseline="0" dirty="0" smtClean="0"/>
              <a:t> that a general way of talking about H&amp;N in terms of political commitment could not be merely the result of HANCI (non-uniqueness)</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20</a:t>
            </a:fld>
            <a:endParaRPr lang="en-GB"/>
          </a:p>
        </p:txBody>
      </p:sp>
    </p:spTree>
    <p:extLst>
      <p:ext uri="{BB962C8B-B14F-4D97-AF65-F5344CB8AC3E}">
        <p14:creationId xmlns:p14="http://schemas.microsoft.com/office/powerpoint/2010/main" val="295616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Where we find evidence that project partners use the HANCI, this provides a fairly easy-</a:t>
            </a:r>
            <a:r>
              <a:rPr lang="en-GB" sz="1200" b="0" i="0" u="none" strike="noStrike" kern="1200" baseline="0" dirty="0" err="1" smtClean="0">
                <a:solidFill>
                  <a:schemeClr val="tx1"/>
                </a:solidFill>
                <a:latin typeface="+mn-lt"/>
                <a:ea typeface="+mn-ea"/>
                <a:cs typeface="+mn-cs"/>
              </a:rPr>
              <a:t>topass</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hoop test. Even though the monetary value of most partnership contracts was small</a:t>
            </a:r>
          </a:p>
          <a:p>
            <a:r>
              <a:rPr lang="en-GB" sz="1200" b="0" i="0" u="none" strike="noStrike" kern="1200" baseline="0" dirty="0" smtClean="0">
                <a:solidFill>
                  <a:schemeClr val="tx1"/>
                </a:solidFill>
                <a:latin typeface="+mn-lt"/>
                <a:ea typeface="+mn-ea"/>
                <a:cs typeface="+mn-cs"/>
              </a:rPr>
              <a:t>(&lt;£10k p.a.), some may argue that employing the HANCI in various activities only happened</a:t>
            </a:r>
          </a:p>
          <a:p>
            <a:r>
              <a:rPr lang="en-GB" sz="1200" b="0" i="0" u="none" strike="noStrike" kern="1200" baseline="0" dirty="0" smtClean="0">
                <a:solidFill>
                  <a:schemeClr val="tx1"/>
                </a:solidFill>
                <a:latin typeface="+mn-lt"/>
                <a:ea typeface="+mn-ea"/>
                <a:cs typeface="+mn-cs"/>
              </a:rPr>
              <a:t>because of the contractual relation. A tighter hoop test would thus show partners using</a:t>
            </a:r>
          </a:p>
          <a:p>
            <a:r>
              <a:rPr lang="en-GB" sz="1200" b="0" i="0" u="none" strike="noStrike" kern="1200" baseline="0" dirty="0" smtClean="0">
                <a:solidFill>
                  <a:schemeClr val="tx1"/>
                </a:solidFill>
                <a:latin typeface="+mn-lt"/>
                <a:ea typeface="+mn-ea"/>
                <a:cs typeface="+mn-cs"/>
              </a:rPr>
              <a:t>HANCI beyond contracted activities, or for third parties to use HANCI for shaming/praising,</a:t>
            </a:r>
          </a:p>
          <a:p>
            <a:r>
              <a:rPr lang="en-GB" sz="1200" b="0" i="0" u="none" strike="noStrike" kern="1200" baseline="0" dirty="0" smtClean="0">
                <a:solidFill>
                  <a:schemeClr val="tx1"/>
                </a:solidFill>
                <a:latin typeface="+mn-lt"/>
                <a:ea typeface="+mn-ea"/>
                <a:cs typeface="+mn-cs"/>
              </a:rPr>
              <a:t>mobilising, advocacy, information provision, and/or media engagement activities.</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21</a:t>
            </a:fld>
            <a:endParaRPr lang="en-GB"/>
          </a:p>
        </p:txBody>
      </p:sp>
    </p:spTree>
    <p:extLst>
      <p:ext uri="{BB962C8B-B14F-4D97-AF65-F5344CB8AC3E}">
        <p14:creationId xmlns:p14="http://schemas.microsoft.com/office/powerpoint/2010/main" val="3201438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Blip>
                <a:blip r:embed="rId3"/>
              </a:buBlip>
            </a:pPr>
            <a:r>
              <a:rPr lang="en-GB" sz="2400" b="1" dirty="0" smtClean="0">
                <a:latin typeface="Arial" panose="020B0604020202020204" pitchFamily="34" charset="0"/>
                <a:cs typeface="Arial" panose="020B0604020202020204" pitchFamily="34" charset="0"/>
              </a:rPr>
              <a:t>KANCO employs HANCI to persuade First Lady of Kenya</a:t>
            </a:r>
          </a:p>
          <a:p>
            <a:pPr lvl="1"/>
            <a:endParaRPr lang="en-GB" b="1"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22</a:t>
            </a:fld>
            <a:endParaRPr lang="en-GB"/>
          </a:p>
        </p:txBody>
      </p:sp>
    </p:spTree>
    <p:extLst>
      <p:ext uri="{BB962C8B-B14F-4D97-AF65-F5344CB8AC3E}">
        <p14:creationId xmlns:p14="http://schemas.microsoft.com/office/powerpoint/2010/main" val="61716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As a consequence, a range of new indicators and scorecard tools have proliferated seeking to promote accountability and transparency of policy, legal and spending efforts and outcomes in the battle to reduce hunger and malnutrition.</a:t>
            </a:r>
            <a:endParaRPr lang="en-GB" dirty="0" smtClean="0"/>
          </a:p>
          <a:p>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use of these </a:t>
            </a:r>
            <a:r>
              <a:rPr lang="en-GB" b="1" dirty="0" smtClean="0"/>
              <a:t>metrics is widely viewed as enhancing accountability of governments, donors, civil society and private sector organisations </a:t>
            </a:r>
            <a:r>
              <a:rPr lang="en-GB" dirty="0" smtClean="0"/>
              <a:t>for actions addressing, for instance, human rights and business environments as well as hunger and nutrition. International organisations and aid donors also use these tools to </a:t>
            </a:r>
            <a:r>
              <a:rPr lang="en-GB" b="1" dirty="0" smtClean="0"/>
              <a:t>inform decisions on funding and programmatic action</a:t>
            </a:r>
            <a:r>
              <a:rPr lang="en-GB" dirty="0" smtClean="0"/>
              <a:t>. Yet, so far, few efforts have been made to understand the effects and impact of these indicators on global, regional or in-country hunger and nutrition policy.</a:t>
            </a:r>
          </a:p>
          <a:p>
            <a:endParaRPr lang="en-GB" b="1" dirty="0" smtClean="0"/>
          </a:p>
          <a:p>
            <a:r>
              <a:rPr lang="en-GB" b="1" dirty="0" smtClean="0"/>
              <a:t>EXPLAIN POPULARITY:</a:t>
            </a:r>
            <a:r>
              <a:rPr lang="en-GB" baseline="0" dirty="0" smtClean="0"/>
              <a:t> </a:t>
            </a:r>
          </a:p>
          <a:p>
            <a:r>
              <a:rPr lang="en-GB" dirty="0" smtClean="0"/>
              <a:t>* Monitoring </a:t>
            </a:r>
            <a:r>
              <a:rPr lang="en-GB" i="1" dirty="0" smtClean="0"/>
              <a:t>outcome </a:t>
            </a:r>
            <a:r>
              <a:rPr lang="en-GB" dirty="0" smtClean="0"/>
              <a:t>measures does not promote strong enough </a:t>
            </a:r>
            <a:r>
              <a:rPr lang="en-GB" b="1" dirty="0" smtClean="0"/>
              <a:t>accountability</a:t>
            </a:r>
            <a:r>
              <a:rPr lang="en-GB" dirty="0" smtClean="0"/>
              <a:t> for governments </a:t>
            </a:r>
          </a:p>
          <a:p>
            <a:pPr marL="0" indent="0">
              <a:buNone/>
            </a:pPr>
            <a:r>
              <a:rPr lang="en-GB" dirty="0" smtClean="0"/>
              <a:t>* </a:t>
            </a:r>
            <a:r>
              <a:rPr lang="en-GB" b="1" i="1" dirty="0" smtClean="0"/>
              <a:t>Beyond outcomes</a:t>
            </a:r>
            <a:r>
              <a:rPr lang="en-GB" b="1" dirty="0" smtClean="0"/>
              <a:t>:</a:t>
            </a:r>
            <a:r>
              <a:rPr lang="en-GB" dirty="0" smtClean="0"/>
              <a:t> Measuring political commitment to H&amp;N can foster accountability and enabling environments </a:t>
            </a:r>
            <a:endParaRPr lang="en-GB" sz="800" dirty="0" smtClean="0"/>
          </a:p>
          <a:p>
            <a:endParaRPr lang="en-GB" dirty="0" smtClean="0"/>
          </a:p>
          <a:p>
            <a:r>
              <a:rPr lang="en-GB" dirty="0" smtClean="0"/>
              <a:t>Examples of these metrics include the World Health Organization’s (WHO) nutrition landscape analyses (</a:t>
            </a:r>
            <a:r>
              <a:rPr lang="en-GB" dirty="0" err="1" smtClean="0"/>
              <a:t>Engesveen</a:t>
            </a:r>
            <a:r>
              <a:rPr lang="en-GB" dirty="0" smtClean="0"/>
              <a:t>, Nishida, </a:t>
            </a:r>
            <a:r>
              <a:rPr lang="en-GB" dirty="0" err="1" smtClean="0"/>
              <a:t>Prudhon</a:t>
            </a:r>
            <a:r>
              <a:rPr lang="en-GB" dirty="0" smtClean="0"/>
              <a:t>, &amp; Shrimpton, 2009), the Hunger Free  scorecard (ActionAid, 2009, 2010), the Hunger Reduction</a:t>
            </a:r>
          </a:p>
          <a:p>
            <a:r>
              <a:rPr lang="en-GB" dirty="0" smtClean="0"/>
              <a:t>Commitment Index (te Lintelo, Haddad, Lakshman, &amp;  Gatellier, 2014; te Lintelo et al., 2011); the Nutrition Barometer  (Save the Children &amp; World Vision International, 2012);  the Hunger and Nutrition Commitment Index (te Lintelo,</a:t>
            </a:r>
          </a:p>
          <a:p>
            <a:r>
              <a:rPr lang="en-GB" dirty="0" smtClean="0"/>
              <a:t>Haddad, Lakshman, &amp; Gatellier, 2013, 2014); the Political Commitment Rapid Assessment Tool (Fox, </a:t>
            </a:r>
            <a:r>
              <a:rPr lang="en-GB" dirty="0" err="1" smtClean="0"/>
              <a:t>Balarajan</a:t>
            </a:r>
            <a:r>
              <a:rPr lang="en-GB" dirty="0" smtClean="0"/>
              <a:t>, Cheng, &amp; Reich, 2015) and the Global Nutrition Report’s review of Nutrition 4 Growth Summit commitments (IFPRI,</a:t>
            </a:r>
          </a:p>
          <a:p>
            <a:r>
              <a:rPr lang="en-GB" dirty="0" smtClean="0"/>
              <a:t>2014).</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5C021727-DA71-4C9F-9DE6-BCC5A365F8F3}" type="slidenum">
              <a:rPr lang="en-GB" smtClean="0"/>
              <a:t>2</a:t>
            </a:fld>
            <a:endParaRPr lang="en-GB"/>
          </a:p>
        </p:txBody>
      </p:sp>
    </p:spTree>
    <p:extLst>
      <p:ext uri="{BB962C8B-B14F-4D97-AF65-F5344CB8AC3E}">
        <p14:creationId xmlns:p14="http://schemas.microsoft.com/office/powerpoint/2010/main" val="1113142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rPr>
              <a:t>Monitored governments publicly respond to, contest, or seek acclaim based on HANCI 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Noting that the scorecard did not allocate highest scores to the Right to Food indicator, the respondent argued that rather than looking at the letter of the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Accordingly, there is no evidence that senior bureaucratic and political leaders adopted the framing of hunger and undernutrition as being about political commitment. Moreover, while the Government of Bangladesh responded to HANCI evidence, it did not do so in a public manner.</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government</a:t>
            </a:r>
            <a:r>
              <a:rPr lang="en-GB" b="1" dirty="0" smtClean="0"/>
              <a:t> </a:t>
            </a:r>
            <a:r>
              <a:rPr lang="en-GB" dirty="0" smtClean="0"/>
              <a:t>‘don’t believe in the [</a:t>
            </a:r>
            <a:r>
              <a:rPr lang="en-GB" dirty="0" err="1" smtClean="0"/>
              <a:t>RtF</a:t>
            </a:r>
            <a:r>
              <a:rPr lang="en-GB" dirty="0" smtClean="0"/>
              <a:t>] law to be framed. We [already, ed.] pursue Right to Food: through markets, through social protection, through pursuing the right food quality’. </a:t>
            </a:r>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24</a:t>
            </a:fld>
            <a:endParaRPr lang="en-GB"/>
          </a:p>
        </p:txBody>
      </p:sp>
    </p:spTree>
    <p:extLst>
      <p:ext uri="{BB962C8B-B14F-4D97-AF65-F5344CB8AC3E}">
        <p14:creationId xmlns:p14="http://schemas.microsoft.com/office/powerpoint/2010/main" val="3458425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latin typeface="Arial" panose="020B0604020202020204" pitchFamily="34" charset="0"/>
                <a:cs typeface="Arial" panose="020B0604020202020204" pitchFamily="34" charset="0"/>
              </a:rPr>
              <a:t>Vice President – use of HANCI in presidential elections</a:t>
            </a:r>
            <a:r>
              <a:rPr lang="en-GB" sz="1200" b="1" baseline="0" dirty="0" smtClean="0">
                <a:latin typeface="Arial" panose="020B0604020202020204" pitchFamily="34" charset="0"/>
                <a:cs typeface="Arial" panose="020B0604020202020204" pitchFamily="34" charset="0"/>
              </a:rPr>
              <a:t> 2014</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26</a:t>
            </a:fld>
            <a:endParaRPr lang="en-GB"/>
          </a:p>
        </p:txBody>
      </p:sp>
    </p:spTree>
    <p:extLst>
      <p:ext uri="{BB962C8B-B14F-4D97-AF65-F5344CB8AC3E}">
        <p14:creationId xmlns:p14="http://schemas.microsoft.com/office/powerpoint/2010/main" val="245333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Development</a:t>
            </a:r>
            <a:r>
              <a:rPr lang="en-GB" baseline="0" dirty="0" smtClean="0"/>
              <a:t> partners use HANCI</a:t>
            </a:r>
            <a:endParaRPr lang="en-GB" dirty="0"/>
          </a:p>
        </p:txBody>
      </p:sp>
      <p:sp>
        <p:nvSpPr>
          <p:cNvPr id="4" name="Slide Number Placeholder 3"/>
          <p:cNvSpPr>
            <a:spLocks noGrp="1"/>
          </p:cNvSpPr>
          <p:nvPr>
            <p:ph type="sldNum" sz="quarter" idx="10"/>
          </p:nvPr>
        </p:nvSpPr>
        <p:spPr/>
        <p:txBody>
          <a:bodyPr/>
          <a:lstStyle/>
          <a:p>
            <a:fld id="{E9277E27-839C-44A7-BA87-2E43CABD6F93}" type="slidenum">
              <a:rPr lang="en-GB" smtClean="0"/>
              <a:t>27</a:t>
            </a:fld>
            <a:endParaRPr lang="en-GB"/>
          </a:p>
        </p:txBody>
      </p:sp>
    </p:spTree>
    <p:extLst>
      <p:ext uri="{BB962C8B-B14F-4D97-AF65-F5344CB8AC3E}">
        <p14:creationId xmlns:p14="http://schemas.microsoft.com/office/powerpoint/2010/main" val="1808784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28</a:t>
            </a:fld>
            <a:endParaRPr lang="en-GB"/>
          </a:p>
        </p:txBody>
      </p:sp>
    </p:spTree>
    <p:extLst>
      <p:ext uri="{BB962C8B-B14F-4D97-AF65-F5344CB8AC3E}">
        <p14:creationId xmlns:p14="http://schemas.microsoft.com/office/powerpoint/2010/main" val="73145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of the 22 indicators in the global index (using the scorecards), and the key findings from expert surveys and community voices for advocacy purposes.</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30</a:t>
            </a:fld>
            <a:endParaRPr lang="en-GB"/>
          </a:p>
        </p:txBody>
      </p:sp>
    </p:spTree>
    <p:extLst>
      <p:ext uri="{BB962C8B-B14F-4D97-AF65-F5344CB8AC3E}">
        <p14:creationId xmlns:p14="http://schemas.microsoft.com/office/powerpoint/2010/main" val="661633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Annual rankings</a:t>
            </a:r>
            <a:endParaRPr lang="en-GB" dirty="0"/>
          </a:p>
        </p:txBody>
      </p:sp>
      <p:sp>
        <p:nvSpPr>
          <p:cNvPr id="4" name="Slide Number Placeholder 3"/>
          <p:cNvSpPr>
            <a:spLocks noGrp="1"/>
          </p:cNvSpPr>
          <p:nvPr>
            <p:ph type="sldNum" sz="quarter" idx="10"/>
          </p:nvPr>
        </p:nvSpPr>
        <p:spPr/>
        <p:txBody>
          <a:bodyPr/>
          <a:lstStyle/>
          <a:p>
            <a:fld id="{5A22DB91-A4CA-4314-B45E-F2241C8ABF8F}" type="slidenum">
              <a:rPr lang="en-GB" smtClean="0"/>
              <a:t>31</a:t>
            </a:fld>
            <a:endParaRPr lang="en-GB"/>
          </a:p>
        </p:txBody>
      </p:sp>
    </p:spTree>
    <p:extLst>
      <p:ext uri="{BB962C8B-B14F-4D97-AF65-F5344CB8AC3E}">
        <p14:creationId xmlns:p14="http://schemas.microsoft.com/office/powerpoint/2010/main" val="18831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a:t>
            </a:r>
            <a:r>
              <a:rPr lang="en-GB" baseline="0" dirty="0" smtClean="0"/>
              <a:t> </a:t>
            </a:r>
            <a:r>
              <a:rPr lang="en-GB" dirty="0" smtClean="0"/>
              <a:t>is now broad consensus</a:t>
            </a:r>
            <a:r>
              <a:rPr lang="en-GB" baseline="0" dirty="0" smtClean="0"/>
              <a:t> that indicators are valued by </a:t>
            </a:r>
            <a:r>
              <a:rPr lang="en-GB" dirty="0" smtClean="0"/>
              <a:t>policymakers, researchers and reform-oriented civil society groups and private sector organisations value:</a:t>
            </a:r>
          </a:p>
          <a:p>
            <a:endParaRPr lang="en-GB" dirty="0" smtClean="0"/>
          </a:p>
          <a:p>
            <a:endParaRPr lang="en-GB" dirty="0" smtClean="0"/>
          </a:p>
          <a:p>
            <a:r>
              <a:rPr lang="en-GB" dirty="0" smtClean="0"/>
              <a:t>In the field of governance and human rights in international development, examples of prominent indicators include: the World Bank’s Ease of Doing Business Index and</a:t>
            </a:r>
          </a:p>
          <a:p>
            <a:r>
              <a:rPr lang="en-GB" dirty="0" smtClean="0"/>
              <a:t>Worldwide Governance Indicators; the United Nations (UN) monitoring reports on the Millennium Development Goals; the Corruption Perceptions Index (Transparency</a:t>
            </a:r>
          </a:p>
          <a:p>
            <a:r>
              <a:rPr lang="en-GB" dirty="0" smtClean="0"/>
              <a:t>International); the United Nations Development Programme’s (UNDP’s) Human Development Index; the US State Department’s Trafficking in Persons indicators; and</a:t>
            </a:r>
          </a:p>
          <a:p>
            <a:pPr marL="0" indent="0">
              <a:buNone/>
            </a:pPr>
            <a:r>
              <a:rPr lang="en-GB" dirty="0" smtClean="0"/>
              <a:t>Freedom House’s Freedom in the World Indicators (Davis et al. 2012; Merry 2011). The International Development Association, the African Development Bank and the Asian Development Bank internally generate indicators drawing on the Country Policy and Institutional Assessment (CPIA) figures to develop algorithms used to allocate aid across countries (Davis 2014). The UN’s International Fund for Agricultural Development (IFAD) provides loans and grants to country programmes using an allocation system based on a formula that incorporates measures of country need and country performance (IFAD 2013). In the private sector, metrics are used in corporate social responsibility efforts (e.g. the UN Global Compact or the Access to Nutrition Index) and credit rating agencies use them to advise investors on political risks. Civil society groups increasingly use metrics as they are pressured by funders demanding demonstration of quantifiable and measurable evidence of their activities’ impact (Merry 2011).</a:t>
            </a:r>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4</a:t>
            </a:fld>
            <a:endParaRPr lang="en-GB"/>
          </a:p>
        </p:txBody>
      </p:sp>
    </p:spTree>
    <p:extLst>
      <p:ext uri="{BB962C8B-B14F-4D97-AF65-F5344CB8AC3E}">
        <p14:creationId xmlns:p14="http://schemas.microsoft.com/office/powerpoint/2010/main" val="72307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As indicators are becoming commonplace, an emerging body of research now seeks to</a:t>
            </a:r>
          </a:p>
          <a:p>
            <a:r>
              <a:rPr lang="en-GB" sz="1200" b="0" i="0" u="none" strike="noStrike" kern="1200" baseline="0" dirty="0" smtClean="0">
                <a:solidFill>
                  <a:schemeClr val="tx1"/>
                </a:solidFill>
                <a:latin typeface="+mn-lt"/>
                <a:ea typeface="+mn-ea"/>
                <a:cs typeface="+mn-cs"/>
              </a:rPr>
              <a:t>understand their normative, theoretical and practical implications. It asks, how do they</a:t>
            </a:r>
          </a:p>
          <a:p>
            <a:r>
              <a:rPr lang="en-GB" sz="1200" b="0" i="0" u="none" strike="noStrike" kern="1200" baseline="0" dirty="0" smtClean="0">
                <a:solidFill>
                  <a:schemeClr val="tx1"/>
                </a:solidFill>
                <a:latin typeface="+mn-lt"/>
                <a:ea typeface="+mn-ea"/>
                <a:cs typeface="+mn-cs"/>
              </a:rPr>
              <a:t>influence attitudes, beliefs, social relationships and decisions, and what are the political and</a:t>
            </a:r>
          </a:p>
          <a:p>
            <a:r>
              <a:rPr lang="en-GB" sz="1200" b="0" i="0" u="none" strike="noStrike" kern="1200" baseline="0" dirty="0" smtClean="0">
                <a:solidFill>
                  <a:schemeClr val="tx1"/>
                </a:solidFill>
                <a:latin typeface="+mn-lt"/>
                <a:ea typeface="+mn-ea"/>
                <a:cs typeface="+mn-cs"/>
              </a:rPr>
              <a:t>economic consequences? What social processes surround the creation and use of</a:t>
            </a:r>
          </a:p>
          <a:p>
            <a:r>
              <a:rPr lang="en-GB" sz="1200" b="0" i="0" u="none" strike="noStrike" kern="1200" baseline="0" dirty="0" smtClean="0">
                <a:solidFill>
                  <a:schemeClr val="tx1"/>
                </a:solidFill>
                <a:latin typeface="+mn-lt"/>
                <a:ea typeface="+mn-ea"/>
                <a:cs typeface="+mn-cs"/>
              </a:rPr>
              <a:t>indicators? How do indicators influence the nature of standard setting and decision making?</a:t>
            </a:r>
          </a:p>
          <a:p>
            <a:r>
              <a:rPr lang="en-GB" sz="1200" b="0" i="0" u="none" strike="noStrike" kern="1200" baseline="0" dirty="0" smtClean="0">
                <a:solidFill>
                  <a:schemeClr val="tx1"/>
                </a:solidFill>
                <a:latin typeface="+mn-lt"/>
                <a:ea typeface="+mn-ea"/>
                <a:cs typeface="+mn-cs"/>
              </a:rPr>
              <a:t>How do they affect the distribution of power between and among those who evaluate and</a:t>
            </a:r>
          </a:p>
          <a:p>
            <a:r>
              <a:rPr lang="en-GB" sz="1200" b="0" i="0" u="none" strike="noStrike" kern="1200" baseline="0" dirty="0" smtClean="0">
                <a:solidFill>
                  <a:schemeClr val="tx1"/>
                </a:solidFill>
                <a:latin typeface="+mn-lt"/>
                <a:ea typeface="+mn-ea"/>
                <a:cs typeface="+mn-cs"/>
              </a:rPr>
              <a:t>those who are evaluated? What is the nature of responses to such exercise of power,</a:t>
            </a:r>
          </a:p>
          <a:p>
            <a:r>
              <a:rPr lang="en-GB" sz="1200" b="0" i="0" u="none" strike="noStrike" kern="1200" baseline="0" dirty="0" smtClean="0">
                <a:solidFill>
                  <a:schemeClr val="tx1"/>
                </a:solidFill>
                <a:latin typeface="+mn-lt"/>
                <a:ea typeface="+mn-ea"/>
                <a:cs typeface="+mn-cs"/>
              </a:rPr>
              <a:t>including forms of contestation and attempts to regulate the production or use of indicators</a:t>
            </a:r>
          </a:p>
          <a:p>
            <a:r>
              <a:rPr lang="en-GB" sz="1200" b="0" i="0" u="none" strike="noStrike" kern="1200" baseline="0" dirty="0" smtClean="0">
                <a:solidFill>
                  <a:schemeClr val="tx1"/>
                </a:solidFill>
                <a:latin typeface="+mn-lt"/>
                <a:ea typeface="+mn-ea"/>
                <a:cs typeface="+mn-cs"/>
              </a:rPr>
              <a:t>(Davis 2014; Davis </a:t>
            </a:r>
            <a:r>
              <a:rPr lang="en-GB" sz="1200" b="0" i="1" u="none" strike="noStrike" kern="1200" baseline="0" dirty="0" smtClean="0">
                <a:solidFill>
                  <a:schemeClr val="tx1"/>
                </a:solidFill>
                <a:latin typeface="+mn-lt"/>
                <a:ea typeface="+mn-ea"/>
                <a:cs typeface="+mn-cs"/>
              </a:rPr>
              <a:t>et al. </a:t>
            </a:r>
            <a:r>
              <a:rPr lang="en-GB" sz="1200" b="0" i="0" u="none" strike="noStrike" kern="1200" baseline="0" dirty="0" smtClean="0">
                <a:solidFill>
                  <a:schemeClr val="tx1"/>
                </a:solidFill>
                <a:latin typeface="+mn-lt"/>
                <a:ea typeface="+mn-ea"/>
                <a:cs typeface="+mn-cs"/>
              </a:rPr>
              <a:t>2012; Kelley and Simmons 2015; Merry 2011)?</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5</a:t>
            </a:fld>
            <a:endParaRPr lang="en-GB"/>
          </a:p>
        </p:txBody>
      </p:sp>
    </p:spTree>
    <p:extLst>
      <p:ext uri="{BB962C8B-B14F-4D97-AF65-F5344CB8AC3E}">
        <p14:creationId xmlns:p14="http://schemas.microsoft.com/office/powerpoint/2010/main" val="139378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Policy actors recognise that indicators may be superficial, misleading or wrong, yet still decide to use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Examples: </a:t>
            </a:r>
            <a:r>
              <a:rPr lang="en-GB" dirty="0" smtClean="0"/>
              <a:t>For instance, Davis (2014) notes that the World Bank claims that it has prompted many countries to reform their legal systems simply by promoting its country-level indicators on the </a:t>
            </a:r>
            <a:r>
              <a:rPr lang="en-GB" b="1" dirty="0" smtClean="0"/>
              <a:t>Ease of Doing Business Index</a:t>
            </a:r>
            <a:r>
              <a:rPr lang="en-GB" dirty="0" smtClean="0"/>
              <a:t>. Various states have advertised their achievements climbing rankings of the Ease of Doing Business Index in The Economist newspaper. There are also cases of policy reform motivated by the objective of raising countries’ rankings on the </a:t>
            </a:r>
            <a:r>
              <a:rPr lang="en-GB" b="1" dirty="0" smtClean="0"/>
              <a:t>Corruption Perceptions Index </a:t>
            </a:r>
            <a:r>
              <a:rPr lang="en-GB" dirty="0" smtClean="0"/>
              <a:t>(</a:t>
            </a:r>
            <a:r>
              <a:rPr lang="en-GB" dirty="0" err="1" smtClean="0"/>
              <a:t>Galtung</a:t>
            </a:r>
            <a:r>
              <a:rPr lang="en-GB" dirty="0" smtClean="0"/>
              <a:t> 2006) and the Doing Business indicators (</a:t>
            </a:r>
            <a:r>
              <a:rPr lang="en-GB" dirty="0" err="1" smtClean="0"/>
              <a:t>Schueth</a:t>
            </a:r>
            <a:r>
              <a:rPr lang="en-GB" dirty="0" smtClean="0"/>
              <a:t> 2011). The </a:t>
            </a:r>
            <a:r>
              <a:rPr lang="en-GB" b="1" dirty="0" smtClean="0"/>
              <a:t>US State Department’s Trafficking in Persons Report </a:t>
            </a:r>
            <a:r>
              <a:rPr lang="en-GB" dirty="0" smtClean="0"/>
              <a:t>also claims that it has fostered national anti-trafficking legislation in many developing countries (Davis et al. 2012). Kelley and Simmons (2015) scrutinised this claim and innovatively used factor analysis6 to find statistically significant correlations between countries’ performance in annual reports and subsequent government criminalisation of human trafficking. They notice that states are sensitive to monitoring, respond faster to harsher ‘grades’, and react when their grade first drops below a socially significant threshold. </a:t>
            </a:r>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6</a:t>
            </a:fld>
            <a:endParaRPr lang="en-GB"/>
          </a:p>
        </p:txBody>
      </p:sp>
    </p:spTree>
    <p:extLst>
      <p:ext uri="{BB962C8B-B14F-4D97-AF65-F5344CB8AC3E}">
        <p14:creationId xmlns:p14="http://schemas.microsoft.com/office/powerpoint/2010/main" val="3664416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dirty="0" smtClean="0"/>
              <a:t>Accordingly</a:t>
            </a:r>
            <a:r>
              <a:rPr lang="en-GB" altLang="en-US" b="1" baseline="0" dirty="0" smtClean="0"/>
              <a:t> we seek to explain if HANCI affects policy</a:t>
            </a:r>
          </a:p>
          <a:p>
            <a:endParaRPr lang="en-GB" altLang="en-US" b="1" dirty="0" smtClean="0"/>
          </a:p>
          <a:p>
            <a:r>
              <a:rPr lang="en-GB" altLang="en-US" b="1" dirty="0" smtClean="0"/>
              <a:t>Explain </a:t>
            </a:r>
            <a:r>
              <a:rPr lang="en-GB" altLang="en-US" b="1" dirty="0" smtClean="0"/>
              <a:t>what HANCI does – measuring commitment, using different kinds of secondary and primary data, build</a:t>
            </a:r>
            <a:r>
              <a:rPr lang="en-GB" altLang="en-US" b="1" baseline="0" dirty="0" smtClean="0"/>
              <a:t> credible </a:t>
            </a:r>
            <a:r>
              <a:rPr lang="en-GB" altLang="en-US" b="1" baseline="0" dirty="0" smtClean="0"/>
              <a:t>evidence</a:t>
            </a:r>
          </a:p>
          <a:p>
            <a:endParaRPr lang="en-GB" altLang="en-US" b="1" baseline="0" dirty="0" smtClean="0"/>
          </a:p>
          <a:p>
            <a:r>
              <a:rPr lang="en-GB" altLang="en-US" b="1" baseline="0" dirty="0" smtClean="0"/>
              <a:t>Discuss the theory of change of HANCI</a:t>
            </a:r>
            <a:endParaRPr lang="en-GB" altLang="en-US" b="1" dirty="0" smtClean="0"/>
          </a:p>
          <a:p>
            <a:endParaRPr lang="en-GB" altLang="en-US" b="1" dirty="0" smtClean="0"/>
          </a:p>
          <a:p>
            <a:r>
              <a:rPr lang="en-GB" sz="1200" b="0" i="0" u="none" strike="noStrike" kern="1200" baseline="0" dirty="0" smtClean="0">
                <a:solidFill>
                  <a:schemeClr val="tx1"/>
                </a:solidFill>
                <a:latin typeface="+mn-lt"/>
                <a:ea typeface="+mn-ea"/>
                <a:cs typeface="+mn-cs"/>
              </a:rPr>
              <a:t>Since 2013, six </a:t>
            </a:r>
            <a:r>
              <a:rPr lang="en-GB" sz="1200" b="0" i="0" u="none" strike="noStrike" kern="1200" baseline="0" dirty="0" smtClean="0">
                <a:solidFill>
                  <a:schemeClr val="tx1"/>
                </a:solidFill>
                <a:latin typeface="+mn-lt"/>
                <a:ea typeface="+mn-ea"/>
                <a:cs typeface="+mn-cs"/>
              </a:rPr>
              <a:t>HANCI evidence </a:t>
            </a:r>
            <a:r>
              <a:rPr lang="en-GB" sz="1200" b="0" i="0" u="none" strike="noStrike" kern="1200" baseline="0" dirty="0" smtClean="0">
                <a:solidFill>
                  <a:schemeClr val="tx1"/>
                </a:solidFill>
                <a:latin typeface="+mn-lt"/>
                <a:ea typeface="+mn-ea"/>
                <a:cs typeface="+mn-cs"/>
              </a:rPr>
              <a:t>reports have been published by IDS. Annual Global HANCI reports set </a:t>
            </a:r>
            <a:r>
              <a:rPr lang="en-GB" sz="1200" b="0" i="0" u="none" strike="noStrike" kern="1200" baseline="0" dirty="0" smtClean="0">
                <a:solidFill>
                  <a:schemeClr val="tx1"/>
                </a:solidFill>
                <a:latin typeface="+mn-lt"/>
                <a:ea typeface="+mn-ea"/>
                <a:cs typeface="+mn-cs"/>
              </a:rPr>
              <a:t>out rankings </a:t>
            </a:r>
            <a:r>
              <a:rPr lang="en-GB" sz="1200" b="0" i="0" u="none" strike="noStrike" kern="1200" baseline="0" dirty="0" smtClean="0">
                <a:solidFill>
                  <a:schemeClr val="tx1"/>
                </a:solidFill>
                <a:latin typeface="+mn-lt"/>
                <a:ea typeface="+mn-ea"/>
                <a:cs typeface="+mn-cs"/>
              </a:rPr>
              <a:t>of the political commitment to reduce hunger and undernutrition for 45 </a:t>
            </a:r>
            <a:r>
              <a:rPr lang="en-GB" sz="1200" b="0" i="0" u="none" strike="noStrike" kern="1200" baseline="0" dirty="0" smtClean="0">
                <a:solidFill>
                  <a:schemeClr val="tx1"/>
                </a:solidFill>
                <a:latin typeface="+mn-lt"/>
                <a:ea typeface="+mn-ea"/>
                <a:cs typeface="+mn-cs"/>
              </a:rPr>
              <a:t>developing countries </a:t>
            </a:r>
            <a:r>
              <a:rPr lang="en-GB" sz="1200" b="0" i="0" u="none" strike="noStrike" kern="1200" baseline="0" dirty="0" smtClean="0">
                <a:solidFill>
                  <a:schemeClr val="tx1"/>
                </a:solidFill>
                <a:latin typeface="+mn-lt"/>
                <a:ea typeface="+mn-ea"/>
                <a:cs typeface="+mn-cs"/>
              </a:rPr>
              <a:t>with high burdens. A further report analyses political commitment within a subset </a:t>
            </a:r>
            <a:r>
              <a:rPr lang="en-GB" sz="1200" b="0" i="0" u="none" strike="noStrike" kern="1200" baseline="0" dirty="0" smtClean="0">
                <a:solidFill>
                  <a:schemeClr val="tx1"/>
                </a:solidFill>
                <a:latin typeface="+mn-lt"/>
                <a:ea typeface="+mn-ea"/>
                <a:cs typeface="+mn-cs"/>
              </a:rPr>
              <a:t>of five </a:t>
            </a:r>
            <a:r>
              <a:rPr lang="en-GB" sz="1200" b="0" i="0" u="none" strike="noStrike" kern="1200" baseline="0" dirty="0" smtClean="0">
                <a:solidFill>
                  <a:schemeClr val="tx1"/>
                </a:solidFill>
                <a:latin typeface="+mn-lt"/>
                <a:ea typeface="+mn-ea"/>
                <a:cs typeface="+mn-cs"/>
              </a:rPr>
              <a:t>countries: Tanzania, Zambia, Malawi, Bangladesh and Nepal, drawing on </a:t>
            </a:r>
            <a:r>
              <a:rPr lang="en-GB" sz="1200" b="0" i="0" u="none" strike="noStrike" kern="1200" baseline="0" dirty="0" smtClean="0">
                <a:solidFill>
                  <a:schemeClr val="tx1"/>
                </a:solidFill>
                <a:latin typeface="+mn-lt"/>
                <a:ea typeface="+mn-ea"/>
                <a:cs typeface="+mn-cs"/>
              </a:rPr>
              <a:t>in-country expert </a:t>
            </a:r>
            <a:r>
              <a:rPr lang="en-GB" sz="1200" b="0" i="0" u="none" strike="noStrike" kern="1200" baseline="0" dirty="0" smtClean="0">
                <a:solidFill>
                  <a:schemeClr val="tx1"/>
                </a:solidFill>
                <a:latin typeface="+mn-lt"/>
                <a:ea typeface="+mn-ea"/>
                <a:cs typeface="+mn-cs"/>
              </a:rPr>
              <a:t>surveys (te Lintelo and Lakshman 2015). A parallel donor index of 23 Organisation </a:t>
            </a:r>
            <a:r>
              <a:rPr lang="en-GB" sz="1200" b="0" i="0" u="none" strike="noStrike" kern="1200" baseline="0" dirty="0" smtClean="0">
                <a:solidFill>
                  <a:schemeClr val="tx1"/>
                </a:solidFill>
                <a:latin typeface="+mn-lt"/>
                <a:ea typeface="+mn-ea"/>
                <a:cs typeface="+mn-cs"/>
              </a:rPr>
              <a:t>for Economic </a:t>
            </a:r>
            <a:r>
              <a:rPr lang="en-GB" sz="1200" b="0" i="0" u="none" strike="noStrike" kern="1200" baseline="0" dirty="0" smtClean="0">
                <a:solidFill>
                  <a:schemeClr val="tx1"/>
                </a:solidFill>
                <a:latin typeface="+mn-lt"/>
                <a:ea typeface="+mn-ea"/>
                <a:cs typeface="+mn-cs"/>
              </a:rPr>
              <a:t>Co-operation and Development (OECD) countries was presented in 2013 </a:t>
            </a:r>
            <a:r>
              <a:rPr lang="en-GB" sz="1200" b="0" i="0" u="none" strike="noStrike" kern="1200" baseline="0" dirty="0" smtClean="0">
                <a:solidFill>
                  <a:schemeClr val="tx1"/>
                </a:solidFill>
                <a:latin typeface="+mn-lt"/>
                <a:ea typeface="+mn-ea"/>
                <a:cs typeface="+mn-cs"/>
              </a:rPr>
              <a:t>and 2014</a:t>
            </a:r>
            <a:r>
              <a:rPr lang="en-GB" sz="1200" b="0" i="0" u="none" strike="noStrike" kern="1200" baseline="0" dirty="0" smtClean="0">
                <a:solidFill>
                  <a:schemeClr val="tx1"/>
                </a:solidFill>
                <a:latin typeface="+mn-lt"/>
                <a:ea typeface="+mn-ea"/>
                <a:cs typeface="+mn-cs"/>
              </a:rPr>
              <a:t>. Moreover, a range of partnership activities has taken place in six countries.</a:t>
            </a:r>
            <a:endParaRPr lang="en-GB" dirty="0" smtClean="0"/>
          </a:p>
          <a:p>
            <a:endParaRPr lang="en-GB" altLang="en-US" b="1" dirty="0" smtClean="0"/>
          </a:p>
          <a:p>
            <a:endParaRPr lang="en-GB" altLang="en-US" b="1" dirty="0" smtClean="0"/>
          </a:p>
          <a:p>
            <a:endParaRPr lang="en-GB" altLang="en-US" b="1"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A20535-3875-4825-A10E-3E9B195998AE}" type="slidenum">
              <a:rPr lang="en-GB" altLang="en-US" smtClean="0">
                <a:ea typeface="MS PGothic" panose="020B0600070205080204" pitchFamily="34" charset="-128"/>
              </a:rPr>
              <a:pPr/>
              <a:t>7</a:t>
            </a:fld>
            <a:endParaRPr lang="en-GB" altLang="en-US" smtClean="0">
              <a:ea typeface="MS PGothic" panose="020B0600070205080204" pitchFamily="34" charset="-128"/>
            </a:endParaRPr>
          </a:p>
        </p:txBody>
      </p:sp>
    </p:spTree>
    <p:extLst>
      <p:ext uri="{BB962C8B-B14F-4D97-AF65-F5344CB8AC3E}">
        <p14:creationId xmlns:p14="http://schemas.microsoft.com/office/powerpoint/2010/main" val="95138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While most analyses of substantive policy change such as new policies, laws or budgets offer </a:t>
            </a:r>
            <a:r>
              <a:rPr lang="en-GB" sz="1200" b="0" i="1" u="none" strike="noStrike" kern="1200" baseline="0" dirty="0" smtClean="0">
                <a:solidFill>
                  <a:schemeClr val="tx1"/>
                </a:solidFill>
                <a:latin typeface="+mn-lt"/>
                <a:ea typeface="+mn-ea"/>
                <a:cs typeface="+mn-cs"/>
              </a:rPr>
              <a:t>ex post facto </a:t>
            </a:r>
            <a:r>
              <a:rPr lang="en-GB" sz="1200" b="0" i="0" u="none" strike="noStrike" kern="1200" baseline="0" dirty="0" smtClean="0">
                <a:solidFill>
                  <a:schemeClr val="tx1"/>
                </a:solidFill>
                <a:latin typeface="+mn-lt"/>
                <a:ea typeface="+mn-ea"/>
                <a:cs typeface="+mn-cs"/>
              </a:rPr>
              <a:t>explanations, no such impacts are as yet observed relating to the HANCI.</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Some reports now argue that the influence of indicators and external assessments is greatest at the agenda-setting stage of the policy process (Parks </a:t>
            </a:r>
            <a:r>
              <a:rPr lang="en-GB" sz="1200" b="0" i="1" u="none" strike="noStrike" kern="1200" baseline="0" dirty="0" smtClean="0">
                <a:solidFill>
                  <a:schemeClr val="tx1"/>
                </a:solidFill>
                <a:latin typeface="+mn-lt"/>
                <a:ea typeface="+mn-ea"/>
                <a:cs typeface="+mn-cs"/>
              </a:rPr>
              <a:t>et al. </a:t>
            </a:r>
            <a:r>
              <a:rPr lang="en-GB" sz="1200" b="0" i="0" u="none" strike="noStrike" kern="1200" baseline="0" dirty="0" smtClean="0">
                <a:solidFill>
                  <a:schemeClr val="tx1"/>
                </a:solidFill>
                <a:latin typeface="+mn-lt"/>
                <a:ea typeface="+mn-ea"/>
                <a:cs typeface="+mn-cs"/>
              </a:rPr>
              <a:t>2015). Our focus is</a:t>
            </a:r>
          </a:p>
          <a:p>
            <a:r>
              <a:rPr lang="en-GB" sz="1200" b="0" i="0" u="none" strike="noStrike" kern="1200" baseline="0" dirty="0" smtClean="0">
                <a:solidFill>
                  <a:schemeClr val="tx1"/>
                </a:solidFill>
                <a:latin typeface="+mn-lt"/>
                <a:ea typeface="+mn-ea"/>
                <a:cs typeface="+mn-cs"/>
              </a:rPr>
              <a:t>hence on impact in terms of (1) framing and (2) agenda-setting processes. We hypothesised</a:t>
            </a:r>
          </a:p>
          <a:p>
            <a:r>
              <a:rPr lang="en-GB" sz="1200" b="0" i="0" u="none" strike="noStrike" kern="1200" baseline="0" dirty="0" smtClean="0">
                <a:solidFill>
                  <a:schemeClr val="tx1"/>
                </a:solidFill>
                <a:latin typeface="+mn-lt"/>
                <a:ea typeface="+mn-ea"/>
                <a:cs typeface="+mn-cs"/>
              </a:rPr>
              <a:t>that HANCI evidence and project activities may influence how policy stakeholders frame</a:t>
            </a:r>
          </a:p>
          <a:p>
            <a:r>
              <a:rPr lang="en-GB" sz="1200" b="0" i="0" u="none" strike="noStrike" kern="1200" baseline="0" dirty="0" smtClean="0">
                <a:solidFill>
                  <a:schemeClr val="tx1"/>
                </a:solidFill>
                <a:latin typeface="+mn-lt"/>
                <a:ea typeface="+mn-ea"/>
                <a:cs typeface="+mn-cs"/>
              </a:rPr>
              <a:t>hunger and nutrition as </a:t>
            </a:r>
            <a:r>
              <a:rPr lang="en-GB" sz="1200" b="0" i="1" u="none" strike="noStrike" kern="1200" baseline="0" dirty="0" smtClean="0">
                <a:solidFill>
                  <a:schemeClr val="tx1"/>
                </a:solidFill>
                <a:latin typeface="+mn-lt"/>
                <a:ea typeface="+mn-ea"/>
                <a:cs typeface="+mn-cs"/>
              </a:rPr>
              <a:t>issues of political commitment</a:t>
            </a:r>
            <a:r>
              <a:rPr lang="en-GB" sz="1200" b="0" i="0" u="none" strike="noStrike" kern="1200" baseline="0" dirty="0" smtClean="0">
                <a:solidFill>
                  <a:schemeClr val="tx1"/>
                </a:solidFill>
                <a:latin typeface="+mn-lt"/>
                <a:ea typeface="+mn-ea"/>
                <a:cs typeface="+mn-cs"/>
              </a:rPr>
              <a:t>. We further hypothesised that</a:t>
            </a:r>
          </a:p>
          <a:p>
            <a:r>
              <a:rPr lang="en-GB" sz="1200" b="0" i="0" u="none" strike="noStrike" kern="1200" baseline="0" dirty="0" smtClean="0">
                <a:solidFill>
                  <a:schemeClr val="tx1"/>
                </a:solidFill>
                <a:latin typeface="+mn-lt"/>
                <a:ea typeface="+mn-ea"/>
                <a:cs typeface="+mn-cs"/>
              </a:rPr>
              <a:t>adoption of HANCI evidence in targeted policy advocacy will influence policy elites, who in</a:t>
            </a:r>
          </a:p>
          <a:p>
            <a:r>
              <a:rPr lang="en-GB" sz="1200" b="0" i="0" u="none" strike="noStrike" kern="1200" baseline="0" dirty="0" smtClean="0">
                <a:solidFill>
                  <a:schemeClr val="tx1"/>
                </a:solidFill>
                <a:latin typeface="+mn-lt"/>
                <a:ea typeface="+mn-ea"/>
                <a:cs typeface="+mn-cs"/>
              </a:rPr>
              <a:t>turn may adopt their framings and/or set new policy agendas</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8</a:t>
            </a:fld>
            <a:endParaRPr lang="en-GB"/>
          </a:p>
        </p:txBody>
      </p:sp>
    </p:spTree>
    <p:extLst>
      <p:ext uri="{BB962C8B-B14F-4D97-AF65-F5344CB8AC3E}">
        <p14:creationId xmlns:p14="http://schemas.microsoft.com/office/powerpoint/2010/main" val="261976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just as it is hard to link any complex policy decision back to a specific research study (</a:t>
            </a:r>
            <a:r>
              <a:rPr lang="en-GB" dirty="0" err="1" smtClean="0"/>
              <a:t>deLeon</a:t>
            </a:r>
            <a:r>
              <a:rPr lang="en-GB" dirty="0" smtClean="0"/>
              <a:t> and </a:t>
            </a:r>
            <a:r>
              <a:rPr lang="en-GB" dirty="0" err="1" smtClean="0"/>
              <a:t>Weible</a:t>
            </a:r>
            <a:r>
              <a:rPr lang="en-GB" dirty="0" smtClean="0"/>
              <a:t> 2010:25), establishing causality between policy advocacy and policy change is generally understood to be difficult (Nathan et al 2002).</a:t>
            </a:r>
          </a:p>
          <a:p>
            <a:endParaRPr lang="en-GB" dirty="0" smtClean="0"/>
          </a:p>
          <a:p>
            <a:r>
              <a:rPr lang="en-GB" dirty="0" smtClean="0"/>
              <a:t>Hard to observe causality between indicator and beliefs, attitudes and social interactions of policy stakeholders </a:t>
            </a:r>
          </a:p>
          <a:p>
            <a:pPr lvl="1"/>
            <a:r>
              <a:rPr lang="en-GB" dirty="0" smtClean="0"/>
              <a:t>even in cases where indicators are cited in prominent media outlets, we do not know if their audiences’ beliefs or attitudes change as a consequence. </a:t>
            </a:r>
          </a:p>
          <a:p>
            <a:pPr lvl="1"/>
            <a:r>
              <a:rPr lang="en-GB" dirty="0" smtClean="0"/>
              <a:t>when political leaders or agencies claim to use indicators as criteria for making important decisions or as reasons for undertaking reforms, it can be a challenge to determine their veracity. </a:t>
            </a:r>
          </a:p>
          <a:p>
            <a:pPr lvl="1"/>
            <a:r>
              <a:rPr lang="en-GB" dirty="0" smtClean="0"/>
              <a:t>actors often use diverse types/sources of data in policy decisions</a:t>
            </a:r>
          </a:p>
          <a:p>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9</a:t>
            </a:fld>
            <a:endParaRPr lang="en-GB"/>
          </a:p>
        </p:txBody>
      </p:sp>
    </p:spTree>
    <p:extLst>
      <p:ext uri="{BB962C8B-B14F-4D97-AF65-F5344CB8AC3E}">
        <p14:creationId xmlns:p14="http://schemas.microsoft.com/office/powerpoint/2010/main" val="188445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HANCI has multiple components (e.g. rankings, scorecards, expert survey evidence), multiple implementing agencies (within country and international), incorporates multiple causal processes, and works differently in different contexts.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Beach and Pedersen identify three types of PT: case-explanation, theory building and theory testing. We employ a </a:t>
            </a:r>
            <a:r>
              <a:rPr lang="en-GB" sz="1200" b="1" i="1" u="none" strike="noStrike" kern="1200" baseline="0" dirty="0" smtClean="0">
                <a:solidFill>
                  <a:schemeClr val="tx1"/>
                </a:solidFill>
                <a:latin typeface="+mn-lt"/>
                <a:ea typeface="+mn-ea"/>
                <a:cs typeface="+mn-cs"/>
              </a:rPr>
              <a:t>theory testing </a:t>
            </a:r>
            <a:r>
              <a:rPr lang="en-GB" sz="1200" b="1" i="0" u="none" strike="noStrike" kern="1200" baseline="0" dirty="0" smtClean="0">
                <a:solidFill>
                  <a:schemeClr val="tx1"/>
                </a:solidFill>
                <a:latin typeface="+mn-lt"/>
                <a:ea typeface="+mn-ea"/>
                <a:cs typeface="+mn-cs"/>
              </a:rPr>
              <a:t>PT approach </a:t>
            </a:r>
            <a:r>
              <a:rPr lang="en-GB" sz="1200" b="0" i="0" u="none" strike="noStrike" kern="1200" baseline="0" dirty="0" smtClean="0">
                <a:solidFill>
                  <a:schemeClr val="tx1"/>
                </a:solidFill>
                <a:latin typeface="+mn-lt"/>
                <a:ea typeface="+mn-ea"/>
                <a:cs typeface="+mn-cs"/>
              </a:rPr>
              <a:t>within a single-case research design. Drawing on the literature review discussed in Section 1, we </a:t>
            </a:r>
            <a:r>
              <a:rPr lang="en-GB" sz="1200" b="1" i="0" u="none" strike="noStrike" kern="1200" baseline="0" dirty="0" smtClean="0">
                <a:solidFill>
                  <a:schemeClr val="tx1"/>
                </a:solidFill>
                <a:latin typeface="+mn-lt"/>
                <a:ea typeface="+mn-ea"/>
                <a:cs typeface="+mn-cs"/>
              </a:rPr>
              <a:t>postulate the general causal</a:t>
            </a:r>
          </a:p>
          <a:p>
            <a:r>
              <a:rPr lang="en-GB" sz="1200" b="1" i="0" u="none" strike="noStrike" kern="1200" baseline="0" dirty="0" smtClean="0">
                <a:solidFill>
                  <a:schemeClr val="tx1"/>
                </a:solidFill>
                <a:latin typeface="+mn-lt"/>
                <a:ea typeface="+mn-ea"/>
                <a:cs typeface="+mn-cs"/>
              </a:rPr>
              <a:t>mechanism for how indicators (independent variable X) influence policy elites (dependent variable Y). We propose that the causal mechanism is broadly applicable across a range of  policy contexts and a range of indicators. </a:t>
            </a:r>
            <a:r>
              <a:rPr lang="en-GB" sz="1200" b="0" i="0" u="none" strike="noStrike" kern="1200" baseline="0" dirty="0" smtClean="0">
                <a:solidFill>
                  <a:schemeClr val="tx1"/>
                </a:solidFill>
                <a:latin typeface="+mn-lt"/>
                <a:ea typeface="+mn-ea"/>
                <a:cs typeface="+mn-cs"/>
              </a:rPr>
              <a:t>We then apply and test the theory, using the case  of the HANCI, assessing whether the theorised mechanism is actually present, and whether it functions as expected.</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this report is a self-evaluation, implying a risk of bias in over-reporting success and</a:t>
            </a:r>
          </a:p>
          <a:p>
            <a:r>
              <a:rPr lang="en-GB" sz="1200" b="0" i="0" u="none" strike="noStrike" kern="1200" baseline="0" dirty="0" smtClean="0">
                <a:solidFill>
                  <a:schemeClr val="tx1"/>
                </a:solidFill>
                <a:latin typeface="+mn-lt"/>
                <a:ea typeface="+mn-ea"/>
                <a:cs typeface="+mn-cs"/>
              </a:rPr>
              <a:t>under-reporting failure of the project activities to achieve policy impact. We aim to contain</a:t>
            </a:r>
          </a:p>
          <a:p>
            <a:r>
              <a:rPr lang="en-GB" sz="1200" b="0" i="0" u="none" strike="noStrike" kern="1200" baseline="0" dirty="0" smtClean="0">
                <a:solidFill>
                  <a:schemeClr val="tx1"/>
                </a:solidFill>
                <a:latin typeface="+mn-lt"/>
                <a:ea typeface="+mn-ea"/>
                <a:cs typeface="+mn-cs"/>
              </a:rPr>
              <a:t>such risk by employing a process-tracing approach in which we identify anticipated and</a:t>
            </a:r>
          </a:p>
          <a:p>
            <a:r>
              <a:rPr lang="en-GB" sz="1200" b="0" i="0" u="none" strike="noStrike" kern="1200" baseline="0" dirty="0" smtClean="0">
                <a:solidFill>
                  <a:schemeClr val="tx1"/>
                </a:solidFill>
                <a:latin typeface="+mn-lt"/>
                <a:ea typeface="+mn-ea"/>
                <a:cs typeface="+mn-cs"/>
              </a:rPr>
              <a:t>actual findings, and by critically investigating the strength of the evidence that we present in</a:t>
            </a:r>
          </a:p>
          <a:p>
            <a:r>
              <a:rPr lang="en-GB" sz="1200" b="0" i="0" u="none" strike="noStrike" kern="1200" baseline="0" dirty="0" smtClean="0">
                <a:solidFill>
                  <a:schemeClr val="tx1"/>
                </a:solidFill>
                <a:latin typeface="+mn-lt"/>
                <a:ea typeface="+mn-ea"/>
                <a:cs typeface="+mn-cs"/>
              </a:rPr>
              <a:t>terms of its uniqueness and sufficiency to explain the observed policy impact. We</a:t>
            </a:r>
          </a:p>
          <a:p>
            <a:r>
              <a:rPr lang="en-GB" sz="1200" b="0" i="0" u="none" strike="noStrike" kern="1200" baseline="0" dirty="0" smtClean="0">
                <a:solidFill>
                  <a:schemeClr val="tx1"/>
                </a:solidFill>
                <a:latin typeface="+mn-lt"/>
                <a:ea typeface="+mn-ea"/>
                <a:cs typeface="+mn-cs"/>
              </a:rPr>
              <a:t>conservatively interpret evidence of impact and are open where impact has not been</a:t>
            </a:r>
          </a:p>
          <a:p>
            <a:r>
              <a:rPr lang="en-GB" sz="1200" b="0" i="0" u="none" strike="noStrike" kern="1200" baseline="0" dirty="0" smtClean="0">
                <a:solidFill>
                  <a:schemeClr val="tx1"/>
                </a:solidFill>
                <a:latin typeface="+mn-lt"/>
                <a:ea typeface="+mn-ea"/>
                <a:cs typeface="+mn-cs"/>
              </a:rPr>
              <a:t>achieved as would be expected.</a:t>
            </a:r>
            <a:endParaRPr lang="en-GB" dirty="0"/>
          </a:p>
        </p:txBody>
      </p:sp>
      <p:sp>
        <p:nvSpPr>
          <p:cNvPr id="4" name="Slide Number Placeholder 3"/>
          <p:cNvSpPr>
            <a:spLocks noGrp="1"/>
          </p:cNvSpPr>
          <p:nvPr>
            <p:ph type="sldNum" sz="quarter" idx="10"/>
          </p:nvPr>
        </p:nvSpPr>
        <p:spPr/>
        <p:txBody>
          <a:bodyPr/>
          <a:lstStyle/>
          <a:p>
            <a:fld id="{5F3510CF-467D-492D-B038-B49EEF8AA243}" type="slidenum">
              <a:rPr lang="en-GB" smtClean="0"/>
              <a:t>10</a:t>
            </a:fld>
            <a:endParaRPr lang="en-GB"/>
          </a:p>
        </p:txBody>
      </p:sp>
    </p:spTree>
    <p:extLst>
      <p:ext uri="{BB962C8B-B14F-4D97-AF65-F5344CB8AC3E}">
        <p14:creationId xmlns:p14="http://schemas.microsoft.com/office/powerpoint/2010/main" val="338183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8A1CA23-A1D9-4B55-8128-DD115973D331}" type="datetimeFigureOut">
              <a:rPr lang="en-GB" smtClean="0"/>
              <a:t>09/11/2016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1921056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8A1CA23-A1D9-4B55-8128-DD115973D331}" type="datetimeFigureOut">
              <a:rPr lang="en-GB" smtClean="0"/>
              <a:t>09/11/2016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377624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8A1CA23-A1D9-4B55-8128-DD115973D331}" type="datetimeFigureOut">
              <a:rPr lang="en-GB" smtClean="0"/>
              <a:t>09/11/2016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119816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8A1CA23-A1D9-4B55-8128-DD115973D331}" type="datetimeFigureOut">
              <a:rPr lang="en-GB" smtClean="0"/>
              <a:t>09/11/2016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91527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A1CA23-A1D9-4B55-8128-DD115973D331}" type="datetimeFigureOut">
              <a:rPr lang="en-GB" smtClean="0"/>
              <a:t>09/11/2016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82281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8A1CA23-A1D9-4B55-8128-DD115973D331}" type="datetimeFigureOut">
              <a:rPr lang="en-GB" smtClean="0"/>
              <a:t>09/11/2016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514452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8A1CA23-A1D9-4B55-8128-DD115973D331}" type="datetimeFigureOut">
              <a:rPr lang="en-GB" smtClean="0"/>
              <a:t>09/11/2016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169966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8A1CA23-A1D9-4B55-8128-DD115973D331}" type="datetimeFigureOut">
              <a:rPr lang="en-GB" smtClean="0"/>
              <a:t>09/11/2016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122469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1CA23-A1D9-4B55-8128-DD115973D331}" type="datetimeFigureOut">
              <a:rPr lang="en-GB" smtClean="0"/>
              <a:t>09/11/2016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76009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1CA23-A1D9-4B55-8128-DD115973D331}" type="datetimeFigureOut">
              <a:rPr lang="en-GB" smtClean="0"/>
              <a:t>09/11/2016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1437509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1CA23-A1D9-4B55-8128-DD115973D331}" type="datetimeFigureOut">
              <a:rPr lang="en-GB" smtClean="0"/>
              <a:t>09/11/2016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CD928-2ED8-487E-95C7-8083E733098B}" type="slidenum">
              <a:rPr lang="en-GB" smtClean="0"/>
              <a:t>‹#›</a:t>
            </a:fld>
            <a:endParaRPr lang="en-GB"/>
          </a:p>
        </p:txBody>
      </p:sp>
    </p:spTree>
    <p:extLst>
      <p:ext uri="{BB962C8B-B14F-4D97-AF65-F5344CB8AC3E}">
        <p14:creationId xmlns:p14="http://schemas.microsoft.com/office/powerpoint/2010/main" val="3650583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1CA23-A1D9-4B55-8128-DD115973D331}" type="datetimeFigureOut">
              <a:rPr lang="en-GB" smtClean="0"/>
              <a:t>09/11/2016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CD928-2ED8-487E-95C7-8083E733098B}" type="slidenum">
              <a:rPr lang="en-GB" smtClean="0"/>
              <a:t>‹#›</a:t>
            </a:fld>
            <a:endParaRPr lang="en-GB"/>
          </a:p>
        </p:txBody>
      </p:sp>
    </p:spTree>
    <p:extLst>
      <p:ext uri="{BB962C8B-B14F-4D97-AF65-F5344CB8AC3E}">
        <p14:creationId xmlns:p14="http://schemas.microsoft.com/office/powerpoint/2010/main" val="132524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telintelo@ids.ac.uk" TargetMode="External"/><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hancindex.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6388" y="684213"/>
            <a:ext cx="9144000" cy="2387600"/>
          </a:xfrm>
        </p:spPr>
        <p:txBody>
          <a:bodyPr>
            <a:noAutofit/>
          </a:bodyPr>
          <a:lstStyle/>
          <a:p>
            <a:r>
              <a:rPr lang="en-GB" sz="3600" dirty="0" smtClean="0"/>
              <a:t/>
            </a:r>
            <a:br>
              <a:rPr lang="en-GB" sz="3600" dirty="0" smtClean="0"/>
            </a:br>
            <a:endParaRPr lang="en-GB" sz="3600" dirty="0"/>
          </a:p>
        </p:txBody>
      </p:sp>
      <p:sp>
        <p:nvSpPr>
          <p:cNvPr id="3" name="Subtitle 2"/>
          <p:cNvSpPr>
            <a:spLocks noGrp="1"/>
          </p:cNvSpPr>
          <p:nvPr>
            <p:ph type="subTitle" idx="1"/>
          </p:nvPr>
        </p:nvSpPr>
        <p:spPr>
          <a:xfrm>
            <a:off x="-150254" y="2950790"/>
            <a:ext cx="8975950" cy="1655762"/>
          </a:xfrm>
        </p:spPr>
        <p:txBody>
          <a:bodyPr>
            <a:noAutofit/>
          </a:bodyPr>
          <a:lstStyle/>
          <a:p>
            <a:r>
              <a:rPr lang="en-GB" dirty="0" smtClean="0"/>
              <a:t>Dolf te </a:t>
            </a:r>
            <a:r>
              <a:rPr lang="en-GB" dirty="0" smtClean="0"/>
              <a:t>Lintelo</a:t>
            </a:r>
            <a:endParaRPr lang="en-GB" dirty="0" smtClean="0"/>
          </a:p>
          <a:p>
            <a:r>
              <a:rPr lang="en-GB" dirty="0" smtClean="0"/>
              <a:t>Institute of Development Studies (</a:t>
            </a:r>
            <a:r>
              <a:rPr lang="en-GB" dirty="0" smtClean="0"/>
              <a:t>IDS)</a:t>
            </a:r>
          </a:p>
          <a:p>
            <a:r>
              <a:rPr lang="en-GB" dirty="0" smtClean="0"/>
              <a:t>Email</a:t>
            </a:r>
            <a:r>
              <a:rPr lang="en-GB" dirty="0" smtClean="0"/>
              <a:t>: </a:t>
            </a:r>
            <a:r>
              <a:rPr lang="en-GB" dirty="0" smtClean="0">
                <a:hlinkClick r:id="rId3"/>
              </a:rPr>
              <a:t>d.telintelo@ids.ac.uk</a:t>
            </a:r>
            <a:r>
              <a:rPr lang="en-GB" dirty="0" smtClean="0"/>
              <a:t> </a:t>
            </a:r>
          </a:p>
          <a:p>
            <a:r>
              <a:rPr lang="en-GB" dirty="0" smtClean="0"/>
              <a:t>Twitter: @</a:t>
            </a:r>
            <a:r>
              <a:rPr lang="en-GB" dirty="0" err="1" smtClean="0"/>
              <a:t>d_telintelo</a:t>
            </a:r>
            <a:endParaRPr lang="en-GB" dirty="0" smtClean="0"/>
          </a:p>
          <a:p>
            <a:r>
              <a:rPr lang="en-GB" dirty="0" smtClean="0"/>
              <a:t>10 November 2016</a:t>
            </a:r>
            <a:endParaRPr lang="en-GB" dirty="0"/>
          </a:p>
        </p:txBody>
      </p:sp>
      <p:pic>
        <p:nvPicPr>
          <p:cNvPr id="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5635887"/>
            <a:ext cx="24193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UK AID - Standard - 4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3493" y="5589588"/>
            <a:ext cx="15843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3467" y="5505450"/>
            <a:ext cx="3320370" cy="1117629"/>
          </a:xfrm>
          <a:prstGeom prst="rect">
            <a:avLst/>
          </a:prstGeom>
        </p:spPr>
      </p:pic>
      <p:sp>
        <p:nvSpPr>
          <p:cNvPr id="9" name="Slide Number Placeholder 8"/>
          <p:cNvSpPr>
            <a:spLocks noGrp="1"/>
          </p:cNvSpPr>
          <p:nvPr>
            <p:ph type="sldNum" sz="quarter" idx="12"/>
          </p:nvPr>
        </p:nvSpPr>
        <p:spPr/>
        <p:txBody>
          <a:bodyPr/>
          <a:lstStyle/>
          <a:p>
            <a:fld id="{932F2E43-A6DE-4865-BCF7-3C1B9F7F9303}" type="slidenum">
              <a:rPr lang="en-GB" smtClean="0"/>
              <a:t>1</a:t>
            </a:fld>
            <a:endParaRPr lang="en-GB"/>
          </a:p>
        </p:txBody>
      </p:sp>
      <p:pic>
        <p:nvPicPr>
          <p:cNvPr id="8" name="Picture 7"/>
          <p:cNvPicPr>
            <a:picLocks noChangeAspect="1"/>
          </p:cNvPicPr>
          <p:nvPr/>
        </p:nvPicPr>
        <p:blipFill>
          <a:blip r:embed="rId7"/>
          <a:stretch>
            <a:fillRect/>
          </a:stretch>
        </p:blipFill>
        <p:spPr>
          <a:xfrm>
            <a:off x="8822208" y="1032159"/>
            <a:ext cx="3111940" cy="3781765"/>
          </a:xfrm>
          <a:prstGeom prst="rect">
            <a:avLst/>
          </a:prstGeom>
        </p:spPr>
      </p:pic>
      <p:sp>
        <p:nvSpPr>
          <p:cNvPr id="6" name="Rectangle 5"/>
          <p:cNvSpPr/>
          <p:nvPr/>
        </p:nvSpPr>
        <p:spPr>
          <a:xfrm>
            <a:off x="511517" y="385160"/>
            <a:ext cx="7972726" cy="2302682"/>
          </a:xfrm>
          <a:prstGeom prst="rect">
            <a:avLst/>
          </a:prstGeom>
        </p:spPr>
        <p:txBody>
          <a:bodyPr wrap="square">
            <a:spAutoFit/>
          </a:bodyPr>
          <a:lstStyle/>
          <a:p>
            <a:pPr algn="ctr">
              <a:lnSpc>
                <a:spcPct val="107000"/>
              </a:lnSpc>
              <a:spcAft>
                <a:spcPts val="800"/>
              </a:spcAft>
            </a:pPr>
            <a:r>
              <a:rPr lang="en-GB" sz="3200" b="1" dirty="0">
                <a:latin typeface="Calibri" panose="020F0502020204030204" pitchFamily="34" charset="0"/>
                <a:ea typeface="Calibri" panose="020F0502020204030204" pitchFamily="34" charset="0"/>
                <a:cs typeface="Times New Roman" panose="02020603050405020304" pitchFamily="18" charset="0"/>
              </a:rPr>
              <a:t>From index to impact? </a:t>
            </a:r>
            <a:endParaRPr lang="en-GB" sz="32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3200" b="1" dirty="0" smtClean="0">
                <a:latin typeface="Calibri" panose="020F0502020204030204" pitchFamily="34" charset="0"/>
                <a:ea typeface="Calibri" panose="020F0502020204030204" pitchFamily="34" charset="0"/>
                <a:cs typeface="Times New Roman" panose="02020603050405020304" pitchFamily="18" charset="0"/>
              </a:rPr>
              <a:t>Process </a:t>
            </a:r>
            <a:r>
              <a:rPr lang="en-GB" sz="3200" b="1" dirty="0">
                <a:latin typeface="Calibri" panose="020F0502020204030204" pitchFamily="34" charset="0"/>
                <a:ea typeface="Calibri" panose="020F0502020204030204" pitchFamily="34" charset="0"/>
                <a:cs typeface="Times New Roman" panose="02020603050405020304" pitchFamily="18" charset="0"/>
              </a:rPr>
              <a:t>tracing the policy impact of the Hunger And Nutrition Commitment Index (HANCI)</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7829112"/>
      </p:ext>
    </p:extLst>
  </p:cSld>
  <p:clrMapOvr>
    <a:masterClrMapping/>
  </p:clrMapOvr>
  <mc:AlternateContent xmlns:mc="http://schemas.openxmlformats.org/markup-compatibility/2006" xmlns:p14="http://schemas.microsoft.com/office/powerpoint/2010/main">
    <mc:Choice Requires="p14">
      <p:transition spd="slow" p14:dur="2000" advTm="37637"/>
    </mc:Choice>
    <mc:Fallback xmlns="">
      <p:transition spd="slow" advTm="3763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Process tracing the policy impact of HANCI</a:t>
            </a:r>
            <a:endParaRPr lang="en-GB" dirty="0"/>
          </a:p>
        </p:txBody>
      </p:sp>
      <p:sp>
        <p:nvSpPr>
          <p:cNvPr id="3" name="Content Placeholder 2"/>
          <p:cNvSpPr>
            <a:spLocks noGrp="1"/>
          </p:cNvSpPr>
          <p:nvPr>
            <p:ph idx="1"/>
          </p:nvPr>
        </p:nvSpPr>
        <p:spPr/>
        <p:txBody>
          <a:bodyPr>
            <a:normAutofit lnSpcReduction="10000"/>
          </a:bodyPr>
          <a:lstStyle/>
          <a:p>
            <a:r>
              <a:rPr lang="en-GB" dirty="0"/>
              <a:t>A</a:t>
            </a:r>
            <a:r>
              <a:rPr lang="en-GB" dirty="0" smtClean="0"/>
              <a:t> </a:t>
            </a:r>
            <a:r>
              <a:rPr lang="en-GB" dirty="0"/>
              <a:t>systematic qualitative method of </a:t>
            </a:r>
            <a:r>
              <a:rPr lang="en-GB" dirty="0" smtClean="0"/>
              <a:t>enquiry that </a:t>
            </a:r>
            <a:r>
              <a:rPr lang="en-GB" dirty="0"/>
              <a:t>can be applied to complex contexts with competing causal </a:t>
            </a:r>
            <a:r>
              <a:rPr lang="en-GB" dirty="0" smtClean="0"/>
              <a:t>explanations (Beach </a:t>
            </a:r>
            <a:r>
              <a:rPr lang="en-GB" dirty="0"/>
              <a:t>and Pedersen </a:t>
            </a:r>
            <a:r>
              <a:rPr lang="en-GB" dirty="0" smtClean="0"/>
              <a:t>2013</a:t>
            </a:r>
            <a:r>
              <a:rPr lang="en-GB" dirty="0"/>
              <a:t>). </a:t>
            </a:r>
            <a:endParaRPr lang="en-GB" dirty="0" smtClean="0"/>
          </a:p>
          <a:p>
            <a:r>
              <a:rPr lang="en-GB" dirty="0"/>
              <a:t>We adopt a theory testing approach to PT, within a single case research design</a:t>
            </a:r>
            <a:endParaRPr lang="en-GB" dirty="0" smtClean="0"/>
          </a:p>
          <a:p>
            <a:r>
              <a:rPr lang="en-GB" dirty="0" smtClean="0"/>
              <a:t>Posit </a:t>
            </a:r>
            <a:r>
              <a:rPr lang="en-GB" dirty="0"/>
              <a:t>a causal mechanism that connects an independent variable X and a </a:t>
            </a:r>
            <a:r>
              <a:rPr lang="en-GB" dirty="0" smtClean="0"/>
              <a:t>dependent variable Y </a:t>
            </a:r>
          </a:p>
          <a:p>
            <a:r>
              <a:rPr lang="en-GB" dirty="0" smtClean="0"/>
              <a:t>Subjectivity inherent to PT</a:t>
            </a:r>
          </a:p>
          <a:p>
            <a:r>
              <a:rPr lang="en-GB" dirty="0" smtClean="0"/>
              <a:t>But Bayesian inferential </a:t>
            </a:r>
            <a:r>
              <a:rPr lang="en-GB" dirty="0"/>
              <a:t>logic </a:t>
            </a:r>
            <a:r>
              <a:rPr lang="en-GB" dirty="0" smtClean="0"/>
              <a:t>enhances </a:t>
            </a:r>
            <a:r>
              <a:rPr lang="en-GB" dirty="0"/>
              <a:t>confidence in the validity of the proposed causal mechanism</a:t>
            </a:r>
          </a:p>
          <a:p>
            <a:endParaRPr lang="en-GB" dirty="0" smtClean="0"/>
          </a:p>
          <a:p>
            <a:endParaRPr lang="en-GB" dirty="0"/>
          </a:p>
          <a:p>
            <a:pPr marL="0" indent="0">
              <a:buNone/>
            </a:pPr>
            <a:endParaRPr lang="en-GB" dirty="0" smtClean="0"/>
          </a:p>
        </p:txBody>
      </p:sp>
    </p:spTree>
    <p:extLst>
      <p:ext uri="{BB962C8B-B14F-4D97-AF65-F5344CB8AC3E}">
        <p14:creationId xmlns:p14="http://schemas.microsoft.com/office/powerpoint/2010/main" val="258600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85" y="54366"/>
            <a:ext cx="12159385" cy="7024118"/>
          </a:xfrm>
        </p:spPr>
      </p:pic>
      <p:sp>
        <p:nvSpPr>
          <p:cNvPr id="5" name="TextBox 4"/>
          <p:cNvSpPr txBox="1"/>
          <p:nvPr/>
        </p:nvSpPr>
        <p:spPr>
          <a:xfrm>
            <a:off x="1814192" y="4140558"/>
            <a:ext cx="8958986" cy="2862322"/>
          </a:xfrm>
          <a:prstGeom prst="rect">
            <a:avLst/>
          </a:prstGeom>
          <a:noFill/>
        </p:spPr>
        <p:txBody>
          <a:bodyPr wrap="square" rtlCol="0">
            <a:spAutoFit/>
          </a:bodyPr>
          <a:lstStyle/>
          <a:p>
            <a:r>
              <a:rPr lang="en-GB" dirty="0" smtClean="0"/>
              <a:t>    </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sp>
        <p:nvSpPr>
          <p:cNvPr id="6" name="Rectangle 5"/>
          <p:cNvSpPr/>
          <p:nvPr/>
        </p:nvSpPr>
        <p:spPr>
          <a:xfrm>
            <a:off x="174939" y="4064954"/>
            <a:ext cx="11842122" cy="18159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 name="Rectangle 6"/>
          <p:cNvSpPr/>
          <p:nvPr/>
        </p:nvSpPr>
        <p:spPr>
          <a:xfrm>
            <a:off x="174939" y="5988676"/>
            <a:ext cx="11842122" cy="10898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8019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Testing the causal mechanism</a:t>
            </a:r>
            <a:endParaRPr lang="en-GB" dirty="0"/>
          </a:p>
        </p:txBody>
      </p:sp>
      <p:sp>
        <p:nvSpPr>
          <p:cNvPr id="5" name="Content Placeholder 4"/>
          <p:cNvSpPr>
            <a:spLocks noGrp="1"/>
          </p:cNvSpPr>
          <p:nvPr>
            <p:ph idx="1"/>
          </p:nvPr>
        </p:nvSpPr>
        <p:spPr/>
        <p:txBody>
          <a:bodyPr>
            <a:normAutofit fontScale="85000" lnSpcReduction="20000"/>
          </a:bodyPr>
          <a:lstStyle/>
          <a:p>
            <a:r>
              <a:rPr lang="en-GB" dirty="0" smtClean="0"/>
              <a:t>observe </a:t>
            </a:r>
            <a:r>
              <a:rPr lang="en-GB" dirty="0"/>
              <a:t>for each part (a) whether the mechanism is present or absent in the case, and (b) whether </a:t>
            </a:r>
            <a:r>
              <a:rPr lang="en-GB" dirty="0" smtClean="0"/>
              <a:t>the mechanism </a:t>
            </a:r>
            <a:r>
              <a:rPr lang="en-GB" dirty="0"/>
              <a:t>functioned as </a:t>
            </a:r>
            <a:r>
              <a:rPr lang="en-GB" dirty="0" smtClean="0"/>
              <a:t>expected</a:t>
            </a:r>
          </a:p>
          <a:p>
            <a:r>
              <a:rPr lang="en-GB" dirty="0" smtClean="0"/>
              <a:t>However</a:t>
            </a:r>
            <a:r>
              <a:rPr lang="en-GB" dirty="0"/>
              <a:t>, this does not allow us to make logical claims </a:t>
            </a:r>
            <a:r>
              <a:rPr lang="en-GB" dirty="0" smtClean="0"/>
              <a:t>about whether </a:t>
            </a:r>
            <a:r>
              <a:rPr lang="en-GB" dirty="0"/>
              <a:t>the </a:t>
            </a:r>
            <a:r>
              <a:rPr lang="en-GB" dirty="0" smtClean="0"/>
              <a:t>mechanism (e.g. HANCI) </a:t>
            </a:r>
            <a:r>
              <a:rPr lang="en-GB" dirty="0"/>
              <a:t>is sufficient, or necessary to explain Y (Beach and Pedersen </a:t>
            </a:r>
            <a:r>
              <a:rPr lang="en-GB" dirty="0" smtClean="0"/>
              <a:t>2013:15–18</a:t>
            </a:r>
            <a:r>
              <a:rPr lang="en-GB" dirty="0"/>
              <a:t>). </a:t>
            </a:r>
            <a:endParaRPr lang="en-GB" dirty="0" smtClean="0"/>
          </a:p>
          <a:p>
            <a:r>
              <a:rPr lang="en-GB" dirty="0" smtClean="0"/>
              <a:t>We therefore hypothesise </a:t>
            </a:r>
            <a:r>
              <a:rPr lang="en-GB" dirty="0"/>
              <a:t>each part of the causal </a:t>
            </a:r>
            <a:r>
              <a:rPr lang="en-GB" dirty="0" smtClean="0"/>
              <a:t>mechanism and test it</a:t>
            </a:r>
          </a:p>
          <a:p>
            <a:r>
              <a:rPr lang="en-GB" b="1" dirty="0" smtClean="0"/>
              <a:t>We look </a:t>
            </a:r>
            <a:r>
              <a:rPr lang="en-GB" b="1" dirty="0"/>
              <a:t>for evidence that maximises certainty and uniqueness</a:t>
            </a:r>
            <a:r>
              <a:rPr lang="en-GB" dirty="0"/>
              <a:t> </a:t>
            </a:r>
            <a:r>
              <a:rPr lang="en-GB" dirty="0" smtClean="0"/>
              <a:t>(necessary </a:t>
            </a:r>
            <a:r>
              <a:rPr lang="en-GB" dirty="0"/>
              <a:t>and </a:t>
            </a:r>
            <a:r>
              <a:rPr lang="en-GB" dirty="0" smtClean="0"/>
              <a:t>sufficient). </a:t>
            </a:r>
          </a:p>
          <a:p>
            <a:r>
              <a:rPr lang="en-GB" b="1" dirty="0" smtClean="0"/>
              <a:t>Uniqueness </a:t>
            </a:r>
            <a:r>
              <a:rPr lang="en-GB" dirty="0"/>
              <a:t>involves empirical predictions </a:t>
            </a:r>
            <a:r>
              <a:rPr lang="en-GB" dirty="0" smtClean="0"/>
              <a:t>that have low likelihood and cannot </a:t>
            </a:r>
            <a:r>
              <a:rPr lang="en-GB" dirty="0"/>
              <a:t>be explained by other </a:t>
            </a:r>
            <a:r>
              <a:rPr lang="en-GB" dirty="0" smtClean="0"/>
              <a:t>theories. </a:t>
            </a:r>
          </a:p>
          <a:p>
            <a:r>
              <a:rPr lang="en-GB" b="1" dirty="0" smtClean="0"/>
              <a:t>Certainty: </a:t>
            </a:r>
            <a:r>
              <a:rPr lang="en-GB" dirty="0" smtClean="0"/>
              <a:t>What </a:t>
            </a:r>
            <a:r>
              <a:rPr lang="en-GB" b="1" dirty="0"/>
              <a:t>evidence has to </a:t>
            </a:r>
            <a:r>
              <a:rPr lang="en-GB" b="1" dirty="0" smtClean="0"/>
              <a:t>be necessarily </a:t>
            </a:r>
            <a:r>
              <a:rPr lang="en-GB" b="1" dirty="0"/>
              <a:t>present in the case for the theory to be correct</a:t>
            </a:r>
            <a:r>
              <a:rPr lang="en-GB" dirty="0"/>
              <a:t>? </a:t>
            </a:r>
            <a:r>
              <a:rPr lang="en-GB" b="1" dirty="0" smtClean="0"/>
              <a:t>(hoop tests)</a:t>
            </a:r>
          </a:p>
          <a:p>
            <a:r>
              <a:rPr lang="en-GB" dirty="0" smtClean="0"/>
              <a:t>Look for both confirming and disconfirming evidence</a:t>
            </a:r>
            <a:endParaRPr lang="en-GB" dirty="0"/>
          </a:p>
        </p:txBody>
      </p:sp>
    </p:spTree>
    <p:extLst>
      <p:ext uri="{BB962C8B-B14F-4D97-AF65-F5344CB8AC3E}">
        <p14:creationId xmlns:p14="http://schemas.microsoft.com/office/powerpoint/2010/main" val="631355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39152" cy="1325563"/>
          </a:xfrm>
        </p:spPr>
        <p:txBody>
          <a:bodyPr>
            <a:normAutofit/>
          </a:bodyPr>
          <a:lstStyle/>
          <a:p>
            <a:r>
              <a:rPr lang="en-GB" sz="4000" dirty="0" smtClean="0"/>
              <a:t>Independent variable X: HANCI evidence is produced </a:t>
            </a:r>
            <a:endParaRPr lang="en-GB" sz="4000" dirty="0"/>
          </a:p>
        </p:txBody>
      </p:sp>
      <p:pic>
        <p:nvPicPr>
          <p:cNvPr id="4" name="Content Placeholder 3"/>
          <p:cNvPicPr>
            <a:picLocks noGrp="1" noChangeAspect="1"/>
          </p:cNvPicPr>
          <p:nvPr>
            <p:ph idx="1"/>
          </p:nvPr>
        </p:nvPicPr>
        <p:blipFill>
          <a:blip r:embed="rId3"/>
          <a:stretch>
            <a:fillRect/>
          </a:stretch>
        </p:blipFill>
        <p:spPr>
          <a:xfrm>
            <a:off x="444321" y="1464172"/>
            <a:ext cx="10670146" cy="4987834"/>
          </a:xfrm>
          <a:prstGeom prst="rect">
            <a:avLst/>
          </a:prstGeom>
        </p:spPr>
      </p:pic>
    </p:spTree>
    <p:extLst>
      <p:ext uri="{BB962C8B-B14F-4D97-AF65-F5344CB8AC3E}">
        <p14:creationId xmlns:p14="http://schemas.microsoft.com/office/powerpoint/2010/main" val="2627596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Part 1: </a:t>
            </a:r>
            <a:r>
              <a:rPr lang="en-GB" sz="3200" b="1" dirty="0"/>
              <a:t>IDS producers </a:t>
            </a:r>
            <a:r>
              <a:rPr lang="en-GB" sz="3200" i="1" dirty="0"/>
              <a:t>promote policy stakeholder access to and usage of HANCI </a:t>
            </a:r>
            <a:r>
              <a:rPr lang="en-GB" sz="3200" dirty="0" smtClean="0"/>
              <a:t>through communication </a:t>
            </a:r>
            <a:r>
              <a:rPr lang="en-GB" sz="3200" dirty="0"/>
              <a:t>strategies and products, and targeted partnership activities</a:t>
            </a:r>
            <a:endParaRPr lang="en-GB" sz="3200" dirty="0"/>
          </a:p>
        </p:txBody>
      </p:sp>
      <p:sp>
        <p:nvSpPr>
          <p:cNvPr id="3" name="Content Placeholder 2"/>
          <p:cNvSpPr>
            <a:spLocks noGrp="1"/>
          </p:cNvSpPr>
          <p:nvPr>
            <p:ph idx="1"/>
          </p:nvPr>
        </p:nvSpPr>
        <p:spPr/>
        <p:txBody>
          <a:bodyPr>
            <a:normAutofit/>
          </a:bodyPr>
          <a:lstStyle/>
          <a:p>
            <a:pPr marL="0" indent="0">
              <a:buNone/>
            </a:pPr>
            <a:endParaRPr lang="en-GB" dirty="0" smtClean="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1061"/>
            <a:ext cx="10515600" cy="4622798"/>
          </a:xfrm>
          <a:prstGeom prst="rect">
            <a:avLst/>
          </a:prstGeom>
        </p:spPr>
      </p:pic>
      <p:sp>
        <p:nvSpPr>
          <p:cNvPr id="5" name="Oval 4"/>
          <p:cNvSpPr/>
          <p:nvPr/>
        </p:nvSpPr>
        <p:spPr>
          <a:xfrm>
            <a:off x="1718323" y="4713922"/>
            <a:ext cx="2103012" cy="147703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6" name="Oval 5"/>
          <p:cNvSpPr/>
          <p:nvPr/>
        </p:nvSpPr>
        <p:spPr>
          <a:xfrm>
            <a:off x="2048354" y="2649267"/>
            <a:ext cx="1322231" cy="79753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965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would researchers wish to partner with advocacy groups to influence policy?</a:t>
            </a:r>
            <a:endParaRPr lang="en-GB" dirty="0"/>
          </a:p>
        </p:txBody>
      </p:sp>
      <p:sp>
        <p:nvSpPr>
          <p:cNvPr id="3" name="Content Placeholder 2"/>
          <p:cNvSpPr>
            <a:spLocks noGrp="1"/>
          </p:cNvSpPr>
          <p:nvPr>
            <p:ph idx="1"/>
          </p:nvPr>
        </p:nvSpPr>
        <p:spPr/>
        <p:txBody>
          <a:bodyPr>
            <a:noAutofit/>
          </a:bodyPr>
          <a:lstStyle/>
          <a:p>
            <a:r>
              <a:rPr lang="en-GB" sz="2400" dirty="0" smtClean="0"/>
              <a:t>Successful </a:t>
            </a:r>
            <a:r>
              <a:rPr lang="en-GB" sz="2400" dirty="0" smtClean="0"/>
              <a:t>research to policy </a:t>
            </a:r>
            <a:r>
              <a:rPr lang="en-GB" sz="2400" dirty="0"/>
              <a:t>mobilisation involves </a:t>
            </a:r>
            <a:r>
              <a:rPr lang="en-GB" sz="2000" dirty="0"/>
              <a:t>(Crewe and Young 2002</a:t>
            </a:r>
            <a:r>
              <a:rPr lang="en-GB" sz="2000" dirty="0" smtClean="0"/>
              <a:t>)</a:t>
            </a:r>
            <a:r>
              <a:rPr lang="en-GB" sz="2400" dirty="0" smtClean="0"/>
              <a:t>:</a:t>
            </a:r>
            <a:endParaRPr lang="en-GB" sz="2400" dirty="0" smtClean="0"/>
          </a:p>
          <a:p>
            <a:pPr lvl="1"/>
            <a:r>
              <a:rPr lang="en-GB" sz="2000" dirty="0" smtClean="0"/>
              <a:t>understanding context </a:t>
            </a:r>
            <a:r>
              <a:rPr lang="en-GB" sz="2000" dirty="0" err="1" smtClean="0"/>
              <a:t>inc.</a:t>
            </a:r>
            <a:r>
              <a:rPr lang="en-GB" sz="2000" dirty="0" smtClean="0"/>
              <a:t> </a:t>
            </a:r>
            <a:r>
              <a:rPr lang="en-GB" sz="2000" dirty="0"/>
              <a:t>the politics and </a:t>
            </a:r>
            <a:r>
              <a:rPr lang="en-GB" sz="2000" dirty="0" smtClean="0"/>
              <a:t>institution </a:t>
            </a:r>
          </a:p>
          <a:p>
            <a:pPr lvl="1"/>
            <a:r>
              <a:rPr lang="en-GB" sz="2000" dirty="0" smtClean="0"/>
              <a:t>good </a:t>
            </a:r>
            <a:r>
              <a:rPr lang="en-GB" sz="2000" dirty="0"/>
              <a:t>quality research </a:t>
            </a:r>
            <a:r>
              <a:rPr lang="en-GB" sz="2000" dirty="0" smtClean="0"/>
              <a:t>evidence </a:t>
            </a:r>
          </a:p>
          <a:p>
            <a:pPr lvl="1"/>
            <a:r>
              <a:rPr lang="en-GB" sz="2000" dirty="0" smtClean="0"/>
              <a:t>effective links </a:t>
            </a:r>
            <a:r>
              <a:rPr lang="en-GB" sz="2000" dirty="0"/>
              <a:t>between </a:t>
            </a:r>
            <a:r>
              <a:rPr lang="en-GB" sz="2000" dirty="0" smtClean="0"/>
              <a:t>researchers</a:t>
            </a:r>
            <a:r>
              <a:rPr lang="en-GB" sz="2000" dirty="0"/>
              <a:t>, knowledge brokers and policy </a:t>
            </a:r>
            <a:r>
              <a:rPr lang="en-GB" sz="2000" dirty="0" smtClean="0"/>
              <a:t>makers. </a:t>
            </a:r>
            <a:endParaRPr lang="en-GB" sz="2000" dirty="0" smtClean="0"/>
          </a:p>
          <a:p>
            <a:r>
              <a:rPr lang="en-GB" sz="2400" dirty="0" smtClean="0"/>
              <a:t>Researchers </a:t>
            </a:r>
            <a:r>
              <a:rPr lang="en-GB" sz="2400" dirty="0" smtClean="0"/>
              <a:t>have no monopoly </a:t>
            </a:r>
            <a:r>
              <a:rPr lang="en-GB" sz="2400" dirty="0"/>
              <a:t>over knowledge production and </a:t>
            </a:r>
            <a:r>
              <a:rPr lang="en-GB" sz="2400" dirty="0" smtClean="0"/>
              <a:t>communication </a:t>
            </a:r>
            <a:endParaRPr lang="en-GB" sz="2400" dirty="0" smtClean="0"/>
          </a:p>
          <a:p>
            <a:r>
              <a:rPr lang="en-GB" sz="2400" dirty="0" smtClean="0"/>
              <a:t>Policy impact usually takes </a:t>
            </a:r>
            <a:r>
              <a:rPr lang="en-GB" sz="2400" dirty="0"/>
              <a:t>place over time and </a:t>
            </a:r>
            <a:r>
              <a:rPr lang="en-GB" sz="2400" dirty="0" smtClean="0"/>
              <a:t>requires </a:t>
            </a:r>
            <a:r>
              <a:rPr lang="en-GB" sz="2400" dirty="0"/>
              <a:t>significant, strong, purposeful advocacy efforts </a:t>
            </a:r>
            <a:r>
              <a:rPr lang="en-GB" sz="2000" dirty="0" smtClean="0"/>
              <a:t>(</a:t>
            </a:r>
            <a:r>
              <a:rPr lang="en-GB" sz="2000" dirty="0"/>
              <a:t>Court and Young 2003</a:t>
            </a:r>
            <a:r>
              <a:rPr lang="en-GB" sz="2000" dirty="0" smtClean="0"/>
              <a:t>)</a:t>
            </a:r>
            <a:r>
              <a:rPr lang="en-GB" sz="2400" dirty="0" smtClean="0"/>
              <a:t> </a:t>
            </a:r>
            <a:endParaRPr lang="en-GB" sz="2400" dirty="0" smtClean="0"/>
          </a:p>
          <a:p>
            <a:r>
              <a:rPr lang="en-GB" sz="2400" dirty="0" smtClean="0"/>
              <a:t>“some </a:t>
            </a:r>
            <a:r>
              <a:rPr lang="en-GB" sz="2400" dirty="0"/>
              <a:t>of the best example of success have arisen when researchers and civil society work well together” </a:t>
            </a:r>
            <a:r>
              <a:rPr lang="en-GB" sz="2000" dirty="0"/>
              <a:t>(Saxena 2005</a:t>
            </a:r>
            <a:r>
              <a:rPr lang="en-GB" sz="2000" dirty="0" smtClean="0"/>
              <a:t>) </a:t>
            </a:r>
          </a:p>
          <a:p>
            <a:r>
              <a:rPr lang="en-GB" sz="2400" dirty="0" smtClean="0"/>
              <a:t>researchers often fail to cultivate support from key allies to influence policy </a:t>
            </a:r>
            <a:r>
              <a:rPr lang="en-GB" sz="2000" dirty="0" smtClean="0"/>
              <a:t>(Klugman 2011). </a:t>
            </a:r>
            <a:endParaRPr lang="en-GB" sz="2400" dirty="0"/>
          </a:p>
          <a:p>
            <a:endParaRPr lang="en-GB" sz="2400" dirty="0"/>
          </a:p>
        </p:txBody>
      </p:sp>
    </p:spTree>
    <p:extLst>
      <p:ext uri="{BB962C8B-B14F-4D97-AF65-F5344CB8AC3E}">
        <p14:creationId xmlns:p14="http://schemas.microsoft.com/office/powerpoint/2010/main" val="296660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Hoop tests (necessary evidence) part 1</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05766170"/>
              </p:ext>
            </p:extLst>
          </p:nvPr>
        </p:nvGraphicFramePr>
        <p:xfrm>
          <a:off x="453542" y="1690688"/>
          <a:ext cx="10900259" cy="3869992"/>
        </p:xfrm>
        <a:graphic>
          <a:graphicData uri="http://schemas.openxmlformats.org/drawingml/2006/table">
            <a:tbl>
              <a:tblPr firstRow="1" firstCol="1" bandRow="1">
                <a:tableStyleId>{5C22544A-7EE6-4342-B048-85BDC9FD1C3A}</a:tableStyleId>
              </a:tblPr>
              <a:tblGrid>
                <a:gridCol w="5559552"/>
                <a:gridCol w="2113867"/>
                <a:gridCol w="1852256"/>
                <a:gridCol w="1374584"/>
              </a:tblGrid>
              <a:tr h="577024">
                <a:tc>
                  <a:txBody>
                    <a:bodyPr/>
                    <a:lstStyle/>
                    <a:p>
                      <a:pPr>
                        <a:lnSpc>
                          <a:spcPct val="107000"/>
                        </a:lnSpc>
                        <a:spcAft>
                          <a:spcPts val="800"/>
                        </a:spcAft>
                      </a:pPr>
                      <a:r>
                        <a:rPr lang="en-GB" sz="2400" dirty="0">
                          <a:effectLst/>
                        </a:rPr>
                        <a:t>Hoop test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400">
                          <a:effectLst/>
                        </a:rPr>
                        <a:t>International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Bangladesh</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Zambia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37814">
                <a:tc>
                  <a:txBody>
                    <a:bodyPr/>
                    <a:lstStyle/>
                    <a:p>
                      <a:pPr>
                        <a:lnSpc>
                          <a:spcPct val="107000"/>
                        </a:lnSpc>
                        <a:spcAft>
                          <a:spcPts val="800"/>
                        </a:spcAft>
                      </a:pPr>
                      <a:r>
                        <a:rPr lang="en-GB" sz="2400">
                          <a:effectLst/>
                        </a:rPr>
                        <a:t>HANCI communications strategy</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417340">
                <a:tc>
                  <a:txBody>
                    <a:bodyPr/>
                    <a:lstStyle/>
                    <a:p>
                      <a:pPr>
                        <a:lnSpc>
                          <a:spcPct val="107000"/>
                        </a:lnSpc>
                        <a:spcAft>
                          <a:spcPts val="800"/>
                        </a:spcAft>
                      </a:pPr>
                      <a:r>
                        <a:rPr lang="en-GB" sz="2400">
                          <a:effectLst/>
                        </a:rPr>
                        <a:t>Simple, free, original, user-friendly communications products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Pass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Pass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37814">
                <a:tc>
                  <a:txBody>
                    <a:bodyPr/>
                    <a:lstStyle/>
                    <a:p>
                      <a:pPr>
                        <a:lnSpc>
                          <a:spcPct val="107000"/>
                        </a:lnSpc>
                        <a:spcAft>
                          <a:spcPts val="800"/>
                        </a:spcAft>
                      </a:pPr>
                      <a:r>
                        <a:rPr lang="en-GB" sz="2400">
                          <a:effectLst/>
                        </a:rPr>
                        <a:t>Targeted partnership activities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400">
                          <a:effectLst/>
                        </a:rPr>
                        <a:t>n.a.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Pass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Pass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578902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215872" y="1497670"/>
            <a:ext cx="4344680" cy="5007247"/>
          </a:xfrm>
          <a:prstGeom prst="rect">
            <a:avLst/>
          </a:prstGeom>
          <a:noFill/>
          <a:ln>
            <a:noFill/>
          </a:ln>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184" y="1690688"/>
            <a:ext cx="6096245" cy="4064163"/>
          </a:xfrm>
          <a:prstGeom prst="rect">
            <a:avLst/>
          </a:prstGeom>
        </p:spPr>
      </p:pic>
    </p:spTree>
    <p:extLst>
      <p:ext uri="{BB962C8B-B14F-4D97-AF65-F5344CB8AC3E}">
        <p14:creationId xmlns:p14="http://schemas.microsoft.com/office/powerpoint/2010/main" val="3995960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Part 2: Non-elite policy stakeholders </a:t>
            </a:r>
            <a:r>
              <a:rPr lang="en-GB" sz="2800" i="1" dirty="0"/>
              <a:t>adopt HANCI evidence </a:t>
            </a:r>
            <a:r>
              <a:rPr lang="en-GB" sz="2800" i="1" dirty="0" smtClean="0"/>
              <a:t>to </a:t>
            </a:r>
            <a:r>
              <a:rPr lang="en-GB" sz="2800" i="1" dirty="0"/>
              <a:t>underpin and/or adjust their policy framings </a:t>
            </a:r>
            <a:r>
              <a:rPr lang="en-GB" sz="2800" dirty="0"/>
              <a:t>of hunger and nutrition in terms of political commitment and/or </a:t>
            </a:r>
            <a:r>
              <a:rPr lang="en-GB" sz="2800" i="1" dirty="0"/>
              <a:t>to guide </a:t>
            </a:r>
            <a:r>
              <a:rPr lang="en-GB" sz="2800" i="1" dirty="0" smtClean="0"/>
              <a:t>programmatic/funding </a:t>
            </a:r>
            <a:r>
              <a:rPr lang="en-GB" sz="2800" dirty="0"/>
              <a:t>decisions.</a:t>
            </a:r>
          </a:p>
        </p:txBody>
      </p:sp>
      <p:sp>
        <p:nvSpPr>
          <p:cNvPr id="3" name="Content Placeholder 2"/>
          <p:cNvSpPr>
            <a:spLocks noGrp="1"/>
          </p:cNvSpPr>
          <p:nvPr>
            <p:ph idx="1"/>
          </p:nvPr>
        </p:nvSpPr>
        <p:spPr/>
        <p:txBody>
          <a:bodyPr>
            <a:normAutofit/>
          </a:bodyPr>
          <a:lstStyle/>
          <a:p>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graphicFrame>
        <p:nvGraphicFramePr>
          <p:cNvPr id="4" name="Content Placeholder 4"/>
          <p:cNvGraphicFramePr>
            <a:graphicFrameLocks/>
          </p:cNvGraphicFramePr>
          <p:nvPr>
            <p:extLst>
              <p:ext uri="{D42A27DB-BD31-4B8C-83A1-F6EECF244321}">
                <p14:modId xmlns:p14="http://schemas.microsoft.com/office/powerpoint/2010/main" val="2721987950"/>
              </p:ext>
            </p:extLst>
          </p:nvPr>
        </p:nvGraphicFramePr>
        <p:xfrm>
          <a:off x="203606" y="2490825"/>
          <a:ext cx="11784787" cy="3298303"/>
        </p:xfrm>
        <a:graphic>
          <a:graphicData uri="http://schemas.openxmlformats.org/drawingml/2006/table">
            <a:tbl>
              <a:tblPr firstRow="1" firstCol="1" bandRow="1">
                <a:tableStyleId>{5C22544A-7EE6-4342-B048-85BDC9FD1C3A}</a:tableStyleId>
              </a:tblPr>
              <a:tblGrid>
                <a:gridCol w="7602517"/>
                <a:gridCol w="1594933"/>
                <a:gridCol w="1426579"/>
                <a:gridCol w="1160758"/>
              </a:tblGrid>
              <a:tr h="397385">
                <a:tc>
                  <a:txBody>
                    <a:bodyPr/>
                    <a:lstStyle/>
                    <a:p>
                      <a:pPr>
                        <a:lnSpc>
                          <a:spcPct val="107000"/>
                        </a:lnSpc>
                        <a:spcAft>
                          <a:spcPts val="800"/>
                        </a:spcAft>
                      </a:pPr>
                      <a:r>
                        <a:rPr lang="en-GB" sz="2400" dirty="0">
                          <a:effectLst/>
                        </a:rPr>
                        <a:t>Hoop </a:t>
                      </a:r>
                      <a:r>
                        <a:rPr lang="en-GB" sz="2400" dirty="0" smtClean="0">
                          <a:effectLst/>
                        </a:rPr>
                        <a:t>tests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smtClean="0">
                          <a:effectLst/>
                        </a:rPr>
                        <a:t>Inter</a:t>
                      </a:r>
                    </a:p>
                    <a:p>
                      <a:pPr algn="ctr">
                        <a:lnSpc>
                          <a:spcPct val="107000"/>
                        </a:lnSpc>
                        <a:spcAft>
                          <a:spcPts val="800"/>
                        </a:spcAft>
                      </a:pPr>
                      <a:r>
                        <a:rPr lang="en-GB" sz="2400" dirty="0" smtClean="0">
                          <a:effectLst/>
                        </a:rPr>
                        <a:t>national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err="1" smtClean="0">
                          <a:effectLst/>
                        </a:rPr>
                        <a:t>B’desh</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Zambia</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r h="756038">
                <a:tc>
                  <a:txBody>
                    <a:bodyPr/>
                    <a:lstStyle/>
                    <a:p>
                      <a:pPr>
                        <a:lnSpc>
                          <a:spcPct val="107000"/>
                        </a:lnSpc>
                        <a:spcAft>
                          <a:spcPts val="800"/>
                        </a:spcAft>
                      </a:pPr>
                      <a:r>
                        <a:rPr lang="en-GB" sz="2400" dirty="0">
                          <a:effectLst/>
                        </a:rPr>
                        <a:t>Partners use HANCI to develop new or adjust existing policy advocacy messages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r h="749792">
                <a:tc>
                  <a:txBody>
                    <a:bodyPr/>
                    <a:lstStyle/>
                    <a:p>
                      <a:pPr>
                        <a:lnSpc>
                          <a:spcPct val="107000"/>
                        </a:lnSpc>
                        <a:spcAft>
                          <a:spcPts val="800"/>
                        </a:spcAft>
                      </a:pPr>
                      <a:r>
                        <a:rPr lang="en-GB" sz="2400" dirty="0">
                          <a:effectLst/>
                        </a:rPr>
                        <a:t>HANCI registers on the radar of international agencies, practice and thought </a:t>
                      </a:r>
                      <a:r>
                        <a:rPr lang="en-GB" sz="2400" dirty="0" smtClean="0">
                          <a:effectLst/>
                        </a:rPr>
                        <a:t>leaders, </a:t>
                      </a:r>
                      <a:r>
                        <a:rPr lang="en-GB" sz="2400" dirty="0" err="1" smtClean="0">
                          <a:effectLst/>
                        </a:rPr>
                        <a:t>inc</a:t>
                      </a:r>
                      <a:r>
                        <a:rPr lang="en-GB" sz="2400" dirty="0" smtClean="0">
                          <a:effectLst/>
                        </a:rPr>
                        <a:t> INGOs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r h="407595">
                <a:tc>
                  <a:txBody>
                    <a:bodyPr/>
                    <a:lstStyle/>
                    <a:p>
                      <a:pPr>
                        <a:lnSpc>
                          <a:spcPct val="107000"/>
                        </a:lnSpc>
                        <a:spcAft>
                          <a:spcPts val="800"/>
                        </a:spcAft>
                      </a:pPr>
                      <a:r>
                        <a:rPr lang="en-GB" sz="2400" dirty="0">
                          <a:effectLst/>
                        </a:rPr>
                        <a:t>Donors </a:t>
                      </a:r>
                      <a:r>
                        <a:rPr lang="en-GB" sz="2400" dirty="0" smtClean="0">
                          <a:effectLst/>
                        </a:rPr>
                        <a:t>express </a:t>
                      </a:r>
                      <a:r>
                        <a:rPr lang="en-GB" sz="2400" dirty="0">
                          <a:effectLst/>
                        </a:rPr>
                        <a:t>an interest in funding HANCI</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err="1">
                          <a:effectLst/>
                        </a:rPr>
                        <a:t>n.a</a:t>
                      </a:r>
                      <a:r>
                        <a:rPr lang="en-GB" sz="2400" dirty="0">
                          <a:effectLst/>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err="1">
                          <a:effectLst/>
                        </a:rPr>
                        <a:t>n.a</a:t>
                      </a:r>
                      <a:r>
                        <a:rPr lang="en-GB" sz="2400" dirty="0">
                          <a:effectLst/>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r h="441005">
                <a:tc>
                  <a:txBody>
                    <a:bodyPr/>
                    <a:lstStyle/>
                    <a:p>
                      <a:pPr>
                        <a:lnSpc>
                          <a:spcPct val="107000"/>
                        </a:lnSpc>
                        <a:spcAft>
                          <a:spcPts val="800"/>
                        </a:spcAft>
                      </a:pPr>
                      <a:r>
                        <a:rPr lang="en-GB" sz="2400" dirty="0" smtClean="0">
                          <a:effectLst/>
                        </a:rPr>
                        <a:t>Print </a:t>
                      </a:r>
                      <a:r>
                        <a:rPr lang="en-GB" sz="2400" dirty="0">
                          <a:effectLst/>
                        </a:rPr>
                        <a:t>and social media report on HANCI</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bl>
          </a:graphicData>
        </a:graphic>
      </p:graphicFrame>
    </p:spTree>
    <p:extLst>
      <p:ext uri="{BB962C8B-B14F-4D97-AF65-F5344CB8AC3E}">
        <p14:creationId xmlns:p14="http://schemas.microsoft.com/office/powerpoint/2010/main" val="3651589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7" name="Picture 6"/>
          <p:cNvPicPr>
            <a:picLocks noChangeAspect="1"/>
          </p:cNvPicPr>
          <p:nvPr/>
        </p:nvPicPr>
        <p:blipFill>
          <a:blip r:embed="rId4"/>
          <a:stretch>
            <a:fillRect/>
          </a:stretch>
        </p:blipFill>
        <p:spPr>
          <a:xfrm>
            <a:off x="8983065" y="4554743"/>
            <a:ext cx="3135959" cy="2296906"/>
          </a:xfrm>
          <a:prstGeom prst="rect">
            <a:avLst/>
          </a:prstGeom>
        </p:spPr>
      </p:pic>
      <p:pic>
        <p:nvPicPr>
          <p:cNvPr id="8" name="Picture 7"/>
          <p:cNvPicPr>
            <a:picLocks noChangeAspect="1"/>
          </p:cNvPicPr>
          <p:nvPr/>
        </p:nvPicPr>
        <p:blipFill>
          <a:blip r:embed="rId5"/>
          <a:stretch>
            <a:fillRect/>
          </a:stretch>
        </p:blipFill>
        <p:spPr>
          <a:xfrm>
            <a:off x="187287" y="3839146"/>
            <a:ext cx="6711354" cy="2337817"/>
          </a:xfrm>
          <a:prstGeom prst="rect">
            <a:avLst/>
          </a:prstGeom>
        </p:spPr>
      </p:pic>
      <p:sp>
        <p:nvSpPr>
          <p:cNvPr id="9" name="Rectangle 8"/>
          <p:cNvSpPr/>
          <p:nvPr/>
        </p:nvSpPr>
        <p:spPr>
          <a:xfrm>
            <a:off x="838200" y="6144974"/>
            <a:ext cx="4617546" cy="369332"/>
          </a:xfrm>
          <a:prstGeom prst="rect">
            <a:avLst/>
          </a:prstGeom>
        </p:spPr>
        <p:txBody>
          <a:bodyPr wrap="none">
            <a:spAutoFit/>
          </a:bodyPr>
          <a:lstStyle/>
          <a:p>
            <a:r>
              <a:rPr lang="en-GB" dirty="0"/>
              <a:t>https://oxfamblogs.org/fp2p/tag/malnutrition/</a:t>
            </a:r>
          </a:p>
        </p:txBody>
      </p:sp>
      <p:graphicFrame>
        <p:nvGraphicFramePr>
          <p:cNvPr id="10" name="Object 9"/>
          <p:cNvGraphicFramePr>
            <a:graphicFrameLocks noChangeAspect="1"/>
          </p:cNvGraphicFramePr>
          <p:nvPr>
            <p:extLst>
              <p:ext uri="{D42A27DB-BD31-4B8C-83A1-F6EECF244321}">
                <p14:modId xmlns:p14="http://schemas.microsoft.com/office/powerpoint/2010/main" val="454031178"/>
              </p:ext>
            </p:extLst>
          </p:nvPr>
        </p:nvGraphicFramePr>
        <p:xfrm>
          <a:off x="6247727" y="365125"/>
          <a:ext cx="5573638" cy="3421630"/>
        </p:xfrm>
        <a:graphic>
          <a:graphicData uri="http://schemas.openxmlformats.org/presentationml/2006/ole">
            <mc:AlternateContent xmlns:mc="http://schemas.openxmlformats.org/markup-compatibility/2006">
              <mc:Choice xmlns:v="urn:schemas-microsoft-com:vml" Requires="v">
                <p:oleObj spid="_x0000_s6172" name="Bitmap Image" r:id="rId6" imgW="11150640" imgH="6845400" progId="Paint.Picture">
                  <p:embed/>
                </p:oleObj>
              </mc:Choice>
              <mc:Fallback>
                <p:oleObj name="Bitmap Image" r:id="rId6" imgW="11150640" imgH="6845400" progId="Paint.Picture">
                  <p:embed/>
                  <p:pic>
                    <p:nvPicPr>
                      <p:cNvPr id="0" name=""/>
                      <p:cNvPicPr/>
                      <p:nvPr/>
                    </p:nvPicPr>
                    <p:blipFill>
                      <a:blip r:embed="rId7"/>
                      <a:stretch>
                        <a:fillRect/>
                      </a:stretch>
                    </p:blipFill>
                    <p:spPr>
                      <a:xfrm>
                        <a:off x="6247727" y="365125"/>
                        <a:ext cx="5573638" cy="3421630"/>
                      </a:xfrm>
                      <a:prstGeom prst="rect">
                        <a:avLst/>
                      </a:prstGeom>
                    </p:spPr>
                  </p:pic>
                </p:oleObj>
              </mc:Fallback>
            </mc:AlternateContent>
          </a:graphicData>
        </a:graphic>
      </p:graphicFrame>
    </p:spTree>
    <p:extLst>
      <p:ext uri="{BB962C8B-B14F-4D97-AF65-F5344CB8AC3E}">
        <p14:creationId xmlns:p14="http://schemas.microsoft.com/office/powerpoint/2010/main" val="2655936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060"/>
            <a:ext cx="10515600" cy="1325563"/>
          </a:xfrm>
        </p:spPr>
        <p:txBody>
          <a:bodyPr/>
          <a:lstStyle/>
          <a:p>
            <a:r>
              <a:rPr lang="en-GB" dirty="0" smtClean="0"/>
              <a:t>Commitment metrics &amp; tools proliferate</a:t>
            </a:r>
            <a:endParaRPr lang="en-GB" dirty="0"/>
          </a:p>
        </p:txBody>
      </p:sp>
      <p:pic>
        <p:nvPicPr>
          <p:cNvPr id="10242" name="Picture 2" descr="http://actionaid.org/sites/files/actionaid/imagecache/275px_wide/hungerfree-scorecar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498460" y="1486623"/>
            <a:ext cx="261937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wvi.org/sites/default/files/Nutrition%20Barome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8102" y="4325597"/>
            <a:ext cx="2206624" cy="245180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who.int/entity/nutrition/publications/9789241503587_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7497" y="3694558"/>
            <a:ext cx="2193925" cy="310461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thpadvocacy.files.wordpress.com/2015/02/screen-shot-2015-02-24-at-8-23-40-a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667" y="1728793"/>
            <a:ext cx="3142315" cy="19494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HANCI index"/>
          <p:cNvSpPr>
            <a:spLocks noChangeAspect="1" noChangeArrowheads="1"/>
          </p:cNvSpPr>
          <p:nvPr/>
        </p:nvSpPr>
        <p:spPr bwMode="auto">
          <a:xfrm>
            <a:off x="3613802" y="4845395"/>
            <a:ext cx="239367" cy="2393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54" name="Picture 14" descr="http://news.thousanddays.org/wp-content/uploads/www.action.org-images-general-Following_the_Funding-_Nutrition_for_Growth_-ACTION-_April_2015-.pdf-1024x78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7611" y="4448751"/>
            <a:ext cx="3054350" cy="235041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2" descr="Image result for HANCI index"/>
          <p:cNvSpPr>
            <a:spLocks noChangeAspect="1" noChangeArrowheads="1"/>
          </p:cNvSpPr>
          <p:nvPr/>
        </p:nvSpPr>
        <p:spPr bwMode="auto">
          <a:xfrm>
            <a:off x="155575" y="-144463"/>
            <a:ext cx="1873250" cy="18732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02510" y="1154155"/>
            <a:ext cx="5168265" cy="287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932F2E43-A6DE-4865-BCF7-3C1B9F7F9303}" type="slidenum">
              <a:rPr lang="en-GB" smtClean="0"/>
              <a:t>2</a:t>
            </a:fld>
            <a:endParaRPr lang="en-GB"/>
          </a:p>
        </p:txBody>
      </p:sp>
    </p:spTree>
    <p:extLst>
      <p:ext uri="{BB962C8B-B14F-4D97-AF65-F5344CB8AC3E}">
        <p14:creationId xmlns:p14="http://schemas.microsoft.com/office/powerpoint/2010/main" val="2405094948"/>
      </p:ext>
    </p:extLst>
  </p:cSld>
  <p:clrMapOvr>
    <a:masterClrMapping/>
  </p:clrMapOvr>
  <mc:AlternateContent xmlns:mc="http://schemas.openxmlformats.org/markup-compatibility/2006" xmlns:p14="http://schemas.microsoft.com/office/powerpoint/2010/main">
    <mc:Choice Requires="p14">
      <p:transition spd="slow" p14:dur="2000" advTm="120801"/>
    </mc:Choice>
    <mc:Fallback xmlns="">
      <p:transition spd="slow" advTm="12080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Hoop tests causal mechanism part </a:t>
            </a:r>
            <a:r>
              <a:rPr lang="en-GB" dirty="0" smtClean="0"/>
              <a:t>2 (</a:t>
            </a:r>
            <a:r>
              <a:rPr lang="en-GB" dirty="0" err="1" smtClean="0"/>
              <a:t>cont</a:t>
            </a:r>
            <a:r>
              <a:rPr lang="en-GB" dirty="0" smtClean="0"/>
              <a: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8016318"/>
              </p:ext>
            </p:extLst>
          </p:nvPr>
        </p:nvGraphicFramePr>
        <p:xfrm>
          <a:off x="203606" y="2301113"/>
          <a:ext cx="11784787" cy="3497644"/>
        </p:xfrm>
        <a:graphic>
          <a:graphicData uri="http://schemas.openxmlformats.org/drawingml/2006/table">
            <a:tbl>
              <a:tblPr firstRow="1" firstCol="1" bandRow="1">
                <a:tableStyleId>{5C22544A-7EE6-4342-B048-85BDC9FD1C3A}</a:tableStyleId>
              </a:tblPr>
              <a:tblGrid>
                <a:gridCol w="7602517"/>
                <a:gridCol w="1594933"/>
                <a:gridCol w="1426579"/>
                <a:gridCol w="1160758"/>
              </a:tblGrid>
              <a:tr h="374056">
                <a:tc>
                  <a:txBody>
                    <a:bodyPr/>
                    <a:lstStyle/>
                    <a:p>
                      <a:pPr>
                        <a:lnSpc>
                          <a:spcPct val="107000"/>
                        </a:lnSpc>
                        <a:spcAft>
                          <a:spcPts val="800"/>
                        </a:spcAft>
                      </a:pPr>
                      <a:r>
                        <a:rPr lang="en-GB" sz="2400" dirty="0">
                          <a:effectLst/>
                        </a:rPr>
                        <a:t>Hoop </a:t>
                      </a:r>
                      <a:r>
                        <a:rPr lang="en-GB" sz="2400" dirty="0" smtClean="0">
                          <a:effectLst/>
                        </a:rPr>
                        <a:t>tests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smtClean="0">
                          <a:effectLst/>
                        </a:rPr>
                        <a:t>Inter</a:t>
                      </a:r>
                    </a:p>
                    <a:p>
                      <a:pPr algn="ctr">
                        <a:lnSpc>
                          <a:spcPct val="107000"/>
                        </a:lnSpc>
                        <a:spcAft>
                          <a:spcPts val="800"/>
                        </a:spcAft>
                      </a:pPr>
                      <a:r>
                        <a:rPr lang="en-GB" sz="2400" dirty="0" smtClean="0">
                          <a:effectLst/>
                        </a:rPr>
                        <a:t>national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err="1" smtClean="0">
                          <a:effectLst/>
                        </a:rPr>
                        <a:t>B’desh</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Zambia</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r h="374056">
                <a:tc>
                  <a:txBody>
                    <a:bodyPr/>
                    <a:lstStyle/>
                    <a:p>
                      <a:pPr>
                        <a:lnSpc>
                          <a:spcPct val="107000"/>
                        </a:lnSpc>
                        <a:spcAft>
                          <a:spcPts val="800"/>
                        </a:spcAft>
                      </a:pPr>
                      <a:r>
                        <a:rPr lang="en-GB" sz="2400" dirty="0" smtClean="0">
                          <a:solidFill>
                            <a:srgbClr val="FFC000"/>
                          </a:solidFill>
                          <a:effectLst/>
                        </a:rPr>
                        <a:t>Non-partner </a:t>
                      </a:r>
                      <a:r>
                        <a:rPr lang="en-GB" sz="2400" dirty="0">
                          <a:solidFill>
                            <a:srgbClr val="FFC000"/>
                          </a:solidFill>
                          <a:effectLst/>
                        </a:rPr>
                        <a:t>policy stakeholders adopt HANCI evidence</a:t>
                      </a:r>
                      <a:endParaRPr lang="en-GB" sz="2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Fail*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r h="1112347">
                <a:tc>
                  <a:txBody>
                    <a:bodyPr/>
                    <a:lstStyle/>
                    <a:p>
                      <a:pPr>
                        <a:lnSpc>
                          <a:spcPct val="107000"/>
                        </a:lnSpc>
                        <a:spcAft>
                          <a:spcPts val="800"/>
                        </a:spcAft>
                      </a:pPr>
                      <a:r>
                        <a:rPr lang="en-GB" sz="2400" dirty="0">
                          <a:effectLst/>
                        </a:rPr>
                        <a:t>Strategic/programme documents of </a:t>
                      </a:r>
                      <a:r>
                        <a:rPr lang="en-GB" sz="2400" dirty="0">
                          <a:solidFill>
                            <a:schemeClr val="bg1"/>
                          </a:solidFill>
                          <a:effectLst/>
                        </a:rPr>
                        <a:t>non-elite stakeholders do not frame hunger and nutrition as issues of political commitment </a:t>
                      </a:r>
                      <a:r>
                        <a:rPr lang="en-GB" sz="2400" dirty="0">
                          <a:solidFill>
                            <a:srgbClr val="FFC000"/>
                          </a:solidFill>
                          <a:effectLst/>
                        </a:rPr>
                        <a:t>prior to HANCI</a:t>
                      </a:r>
                      <a:endParaRPr lang="en-GB" sz="2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a:effectLst/>
                        </a:rPr>
                        <a:t>Fail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Fail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a:effectLst/>
                        </a:rPr>
                        <a:t>Fail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r h="1065276">
                <a:tc>
                  <a:txBody>
                    <a:bodyPr/>
                    <a:lstStyle/>
                    <a:p>
                      <a:pPr>
                        <a:lnSpc>
                          <a:spcPct val="107000"/>
                        </a:lnSpc>
                        <a:spcAft>
                          <a:spcPts val="800"/>
                        </a:spcAft>
                      </a:pPr>
                      <a:r>
                        <a:rPr lang="en-GB" sz="2400" dirty="0">
                          <a:solidFill>
                            <a:srgbClr val="FFC000"/>
                          </a:solidFill>
                          <a:effectLst/>
                        </a:rPr>
                        <a:t>No actors other than HANCI talk about framing hunger and undernutrition in terms of political </a:t>
                      </a:r>
                      <a:r>
                        <a:rPr lang="en-GB" sz="2400" dirty="0" smtClean="0">
                          <a:solidFill>
                            <a:srgbClr val="FFC000"/>
                          </a:solidFill>
                          <a:effectLst/>
                        </a:rPr>
                        <a:t>commitment</a:t>
                      </a:r>
                      <a:endParaRPr lang="en-GB" sz="2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Fail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Fail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c>
                  <a:txBody>
                    <a:bodyPr/>
                    <a:lstStyle/>
                    <a:p>
                      <a:pPr algn="ctr">
                        <a:lnSpc>
                          <a:spcPct val="107000"/>
                        </a:lnSpc>
                        <a:spcAft>
                          <a:spcPts val="800"/>
                        </a:spcAft>
                      </a:pPr>
                      <a:r>
                        <a:rPr lang="en-GB" sz="2400" dirty="0">
                          <a:effectLst/>
                        </a:rPr>
                        <a:t>Fail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tc>
              </a:tr>
            </a:tbl>
          </a:graphicData>
        </a:graphic>
      </p:graphicFrame>
    </p:spTree>
    <p:extLst>
      <p:ext uri="{BB962C8B-B14F-4D97-AF65-F5344CB8AC3E}">
        <p14:creationId xmlns:p14="http://schemas.microsoft.com/office/powerpoint/2010/main" val="2183914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Part 3: </a:t>
            </a:r>
            <a:r>
              <a:rPr lang="en-GB" sz="2800" b="1" dirty="0"/>
              <a:t>Non-elite policy stakeholders </a:t>
            </a:r>
            <a:r>
              <a:rPr lang="en-GB" sz="2800" dirty="0"/>
              <a:t>employ shaming/praising, mobilising, advocacy, </a:t>
            </a:r>
            <a:r>
              <a:rPr lang="en-GB" sz="2800" dirty="0" smtClean="0"/>
              <a:t>information provision </a:t>
            </a:r>
            <a:r>
              <a:rPr lang="en-GB" sz="2800" dirty="0"/>
              <a:t>and/or media tactics to </a:t>
            </a:r>
            <a:r>
              <a:rPr lang="en-GB" sz="2800" i="1" dirty="0"/>
              <a:t>influence policy elites’ understandings and policy </a:t>
            </a:r>
            <a:r>
              <a:rPr lang="en-GB" sz="2800" i="1" dirty="0" smtClean="0"/>
              <a:t>framings </a:t>
            </a:r>
            <a:r>
              <a:rPr lang="en-GB" sz="2800" dirty="0" smtClean="0"/>
              <a:t>of </a:t>
            </a:r>
            <a:r>
              <a:rPr lang="en-GB" sz="2800" dirty="0"/>
              <a:t>hunger and nutrition in terms of political commitment.</a:t>
            </a:r>
            <a:endParaRPr lang="en-GB"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9582834"/>
              </p:ext>
            </p:extLst>
          </p:nvPr>
        </p:nvGraphicFramePr>
        <p:xfrm>
          <a:off x="321869" y="2275029"/>
          <a:ext cx="11370584" cy="4252850"/>
        </p:xfrm>
        <a:graphic>
          <a:graphicData uri="http://schemas.openxmlformats.org/drawingml/2006/table">
            <a:tbl>
              <a:tblPr firstRow="1" firstCol="1" bandRow="1">
                <a:tableStyleId>{5C22544A-7EE6-4342-B048-85BDC9FD1C3A}</a:tableStyleId>
              </a:tblPr>
              <a:tblGrid>
                <a:gridCol w="7399738"/>
                <a:gridCol w="1495545"/>
                <a:gridCol w="1328782"/>
                <a:gridCol w="1146519"/>
              </a:tblGrid>
              <a:tr h="239924">
                <a:tc>
                  <a:txBody>
                    <a:bodyPr/>
                    <a:lstStyle/>
                    <a:p>
                      <a:pPr>
                        <a:lnSpc>
                          <a:spcPct val="107000"/>
                        </a:lnSpc>
                        <a:spcAft>
                          <a:spcPts val="800"/>
                        </a:spcAft>
                      </a:pPr>
                      <a:r>
                        <a:rPr lang="en-GB" sz="2400" dirty="0">
                          <a:effectLst/>
                        </a:rPr>
                        <a:t>Hoop test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smtClean="0">
                          <a:effectLst/>
                        </a:rPr>
                        <a:t>Inter-national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err="1" smtClean="0">
                          <a:effectLst/>
                        </a:rPr>
                        <a:t>B’desh</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Zambia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93019">
                <a:tc>
                  <a:txBody>
                    <a:bodyPr/>
                    <a:lstStyle/>
                    <a:p>
                      <a:pPr>
                        <a:lnSpc>
                          <a:spcPct val="107000"/>
                        </a:lnSpc>
                        <a:spcAft>
                          <a:spcPts val="800"/>
                        </a:spcAft>
                      </a:pPr>
                      <a:r>
                        <a:rPr lang="en-GB" sz="2400">
                          <a:effectLst/>
                        </a:rPr>
                        <a:t>Partner organisations employ HANCI evidence seeking to influence policy debates and policy elites’ thinking (contracted)</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n.a.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smtClean="0">
                          <a:effectLst/>
                        </a:rPr>
                        <a:t>Pass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93019">
                <a:tc>
                  <a:txBody>
                    <a:bodyPr/>
                    <a:lstStyle/>
                    <a:p>
                      <a:pPr>
                        <a:lnSpc>
                          <a:spcPct val="107000"/>
                        </a:lnSpc>
                        <a:spcAft>
                          <a:spcPts val="800"/>
                        </a:spcAft>
                      </a:pPr>
                      <a:r>
                        <a:rPr lang="en-GB" sz="2400" dirty="0">
                          <a:effectLst/>
                        </a:rPr>
                        <a:t>Partner organisations employ HANCI evidence seeking to influence policy debates and policy elites’ </a:t>
                      </a:r>
                      <a:r>
                        <a:rPr lang="en-GB" sz="2400" baseline="0" dirty="0">
                          <a:solidFill>
                            <a:schemeClr val="accent2"/>
                          </a:solidFill>
                          <a:effectLst/>
                        </a:rPr>
                        <a:t>beyond contracted activities</a:t>
                      </a:r>
                      <a:endParaRPr lang="en-GB" sz="2400" baseline="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n.a.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smtClean="0">
                          <a:effectLst/>
                        </a:rPr>
                        <a:t>Fail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93019">
                <a:tc>
                  <a:txBody>
                    <a:bodyPr/>
                    <a:lstStyle/>
                    <a:p>
                      <a:pPr>
                        <a:lnSpc>
                          <a:spcPct val="107000"/>
                        </a:lnSpc>
                        <a:spcAft>
                          <a:spcPts val="800"/>
                        </a:spcAft>
                      </a:pPr>
                      <a:r>
                        <a:rPr lang="en-GB" sz="2400" baseline="0" dirty="0">
                          <a:solidFill>
                            <a:schemeClr val="accent2"/>
                          </a:solidFill>
                          <a:effectLst/>
                        </a:rPr>
                        <a:t>Non-partner organisations employ HANCI</a:t>
                      </a:r>
                      <a:r>
                        <a:rPr lang="en-GB" sz="2400" dirty="0">
                          <a:effectLst/>
                        </a:rPr>
                        <a:t> evidence seeking to influence policy debates and policy elites’ thinking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smtClean="0">
                          <a:effectLst/>
                        </a:rPr>
                        <a:t>Pass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smtClean="0">
                          <a:effectLst/>
                        </a:rPr>
                        <a:t>Fail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Pass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741223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59610" y="2164398"/>
            <a:ext cx="4178605" cy="3133954"/>
          </a:xfrm>
          <a:prstGeom prst="rect">
            <a:avLst/>
          </a:prstGeom>
        </p:spPr>
      </p:pic>
      <p:pic>
        <p:nvPicPr>
          <p:cNvPr id="5" name="Picture 4"/>
          <p:cNvPicPr>
            <a:picLocks noChangeAspect="1"/>
          </p:cNvPicPr>
          <p:nvPr/>
        </p:nvPicPr>
        <p:blipFill>
          <a:blip r:embed="rId4"/>
          <a:stretch>
            <a:fillRect/>
          </a:stretch>
        </p:blipFill>
        <p:spPr>
          <a:xfrm>
            <a:off x="5505502" y="3361407"/>
            <a:ext cx="3911573" cy="3170946"/>
          </a:xfrm>
          <a:prstGeom prst="rect">
            <a:avLst/>
          </a:prstGeom>
        </p:spPr>
      </p:pic>
      <p:pic>
        <p:nvPicPr>
          <p:cNvPr id="7170" name="Picture 2" descr="Image result for kanco kenya nutri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4037" y="444897"/>
            <a:ext cx="3527790" cy="239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938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Y= policy elites frame hunger and nutrition policy problems and solutions in terms of political commitment and use these framings to divine new policy agendas</a:t>
            </a:r>
            <a:br>
              <a:rPr lang="en-GB" sz="3200" dirty="0"/>
            </a:br>
            <a:endParaRPr lang="en-GB"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8785303"/>
              </p:ext>
            </p:extLst>
          </p:nvPr>
        </p:nvGraphicFramePr>
        <p:xfrm>
          <a:off x="482803" y="1589677"/>
          <a:ext cx="11484864" cy="5070222"/>
        </p:xfrm>
        <a:graphic>
          <a:graphicData uri="http://schemas.openxmlformats.org/drawingml/2006/table">
            <a:tbl>
              <a:tblPr firstRow="1" firstCol="1" bandRow="1">
                <a:tableStyleId>{5C22544A-7EE6-4342-B048-85BDC9FD1C3A}</a:tableStyleId>
              </a:tblPr>
              <a:tblGrid>
                <a:gridCol w="8266176"/>
                <a:gridCol w="1360627"/>
                <a:gridCol w="1053389"/>
                <a:gridCol w="804672"/>
              </a:tblGrid>
              <a:tr h="0">
                <a:tc>
                  <a:txBody>
                    <a:bodyPr/>
                    <a:lstStyle/>
                    <a:p>
                      <a:pPr>
                        <a:lnSpc>
                          <a:spcPct val="107000"/>
                        </a:lnSpc>
                        <a:spcAft>
                          <a:spcPts val="0"/>
                        </a:spcAft>
                        <a:tabLst>
                          <a:tab pos="625475" algn="l"/>
                        </a:tabLst>
                      </a:pPr>
                      <a:r>
                        <a:rPr lang="en-GB" sz="2400" dirty="0">
                          <a:effectLst/>
                        </a:rPr>
                        <a:t>Hoop test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International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dirty="0" err="1" smtClean="0">
                          <a:effectLst/>
                        </a:rPr>
                        <a:t>B’desh</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dirty="0">
                          <a:effectLst/>
                        </a:rPr>
                        <a:t>Zambia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8650">
                <a:tc>
                  <a:txBody>
                    <a:bodyPr/>
                    <a:lstStyle/>
                    <a:p>
                      <a:pPr>
                        <a:lnSpc>
                          <a:spcPct val="107000"/>
                        </a:lnSpc>
                        <a:spcAft>
                          <a:spcPts val="800"/>
                        </a:spcAft>
                        <a:tabLst>
                          <a:tab pos="625475" algn="l"/>
                        </a:tabLst>
                      </a:pPr>
                      <a:r>
                        <a:rPr lang="en-GB" sz="2400" dirty="0">
                          <a:effectLst/>
                        </a:rPr>
                        <a:t>Monitored governments publicly respond to, contest, or seek acclaim based on HANCI evidence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Fail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tabLst>
                          <a:tab pos="625475" algn="l"/>
                        </a:tabLst>
                      </a:pPr>
                      <a:r>
                        <a:rPr lang="en-GB" sz="2400" dirty="0">
                          <a:effectLst/>
                        </a:rPr>
                        <a:t>Senior political </a:t>
                      </a:r>
                      <a:r>
                        <a:rPr lang="en-GB" sz="2400" dirty="0" smtClean="0">
                          <a:effectLst/>
                        </a:rPr>
                        <a:t>leaders/bureaucrats </a:t>
                      </a:r>
                      <a:r>
                        <a:rPr lang="en-GB" sz="2400" dirty="0">
                          <a:effectLst/>
                        </a:rPr>
                        <a:t>frame hunger and nutrition policy problems and solutions in terms of political commitment and/or use these framings to divine new policy agendas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dirty="0">
                          <a:solidFill>
                            <a:srgbClr val="FF0000"/>
                          </a:solidFill>
                          <a:effectLst/>
                        </a:rPr>
                        <a:t>Fail</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800"/>
                        </a:spcAft>
                        <a:tabLst>
                          <a:tab pos="625475" algn="l"/>
                        </a:tabLst>
                      </a:pPr>
                      <a:r>
                        <a:rPr lang="en-GB" sz="2400">
                          <a:effectLst/>
                        </a:rPr>
                        <a:t>Senior political leaders and/or bureaucrats report that HANCI evidence inspired them to bring hunger and nutrition higher up on political agendas.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Fail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dirty="0">
                          <a:solidFill>
                            <a:srgbClr val="00B050"/>
                          </a:solidFill>
                          <a:effectLst/>
                        </a:rPr>
                        <a:t>Pass</a:t>
                      </a:r>
                      <a:endParaRPr lang="en-GB"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GB" sz="2400">
                          <a:effectLst/>
                        </a:rPr>
                        <a:t>International policy elites frame hunger and nutrition policy problems and solutions in terms of political commitment, explicitly referencing HANCI</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Pass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a:effectLst/>
                        </a:rPr>
                        <a:t>n.a.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625475" algn="l"/>
                        </a:tabLst>
                      </a:pPr>
                      <a:r>
                        <a:rPr lang="en-GB" sz="2400" dirty="0" err="1">
                          <a:effectLst/>
                        </a:rPr>
                        <a:t>n.a</a:t>
                      </a:r>
                      <a:r>
                        <a:rPr lang="en-GB" sz="2400" dirty="0">
                          <a:effectLst/>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05995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Bangladesh</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INGO used HANCI scorecard to argue for a Right to Food law and the </a:t>
            </a:r>
            <a:r>
              <a:rPr lang="en-GB" dirty="0" err="1" smtClean="0"/>
              <a:t>RtF</a:t>
            </a:r>
            <a:r>
              <a:rPr lang="en-GB" dirty="0" smtClean="0"/>
              <a:t> to be made justiciable in Constitution</a:t>
            </a:r>
          </a:p>
          <a:p>
            <a:endParaRPr lang="en-GB" sz="900" dirty="0" smtClean="0"/>
          </a:p>
          <a:p>
            <a:pPr marL="0" indent="0">
              <a:buNone/>
            </a:pPr>
            <a:r>
              <a:rPr lang="en-GB" dirty="0" smtClean="0"/>
              <a:t>‘</a:t>
            </a:r>
            <a:r>
              <a:rPr lang="en-GB" dirty="0"/>
              <a:t>We need to look at the spirit of the constitution, so I don’t care what score Bangladesh is getting</a:t>
            </a:r>
            <a:r>
              <a:rPr lang="en-GB" dirty="0" smtClean="0"/>
              <a:t>’…. </a:t>
            </a:r>
          </a:p>
          <a:p>
            <a:pPr marL="0" indent="0">
              <a:buNone/>
            </a:pPr>
            <a:r>
              <a:rPr lang="en-GB" dirty="0" smtClean="0"/>
              <a:t>‘</a:t>
            </a:r>
            <a:r>
              <a:rPr lang="en-GB" dirty="0"/>
              <a:t>We [our programmes, ed.] are very real, I am not interested in some hypothetical issue’ (pointing to RTF indicator in HANCI</a:t>
            </a:r>
            <a:r>
              <a:rPr lang="en-GB" dirty="0" smtClean="0"/>
              <a:t>).’…</a:t>
            </a:r>
          </a:p>
          <a:p>
            <a:pPr marL="0" indent="0">
              <a:buNone/>
            </a:pPr>
            <a:r>
              <a:rPr lang="en-GB" dirty="0" smtClean="0"/>
              <a:t>‘</a:t>
            </a:r>
            <a:r>
              <a:rPr lang="en-GB" dirty="0"/>
              <a:t>I am not aligning our indicators to HANCI indicators – no, I am using my own indicators’.  </a:t>
            </a:r>
            <a:endParaRPr lang="en-GB" dirty="0" smtClean="0"/>
          </a:p>
          <a:p>
            <a:pPr marL="0" indent="0">
              <a:buNone/>
            </a:pPr>
            <a:endParaRPr lang="en-GB" dirty="0" smtClean="0"/>
          </a:p>
          <a:p>
            <a:pPr marL="0" indent="0">
              <a:buNone/>
            </a:pPr>
            <a:r>
              <a:rPr lang="en-GB" sz="2600" dirty="0"/>
              <a:t>Director general, Food Monitoring and Planning Unit, </a:t>
            </a:r>
            <a:r>
              <a:rPr lang="en-GB" sz="2600" dirty="0" err="1"/>
              <a:t>Govt</a:t>
            </a:r>
            <a:r>
              <a:rPr lang="en-GB" sz="2600" dirty="0"/>
              <a:t> of Bangladesh</a:t>
            </a:r>
            <a:endParaRPr lang="en-GB" sz="2600" dirty="0" smtClean="0"/>
          </a:p>
        </p:txBody>
      </p:sp>
    </p:spTree>
    <p:extLst>
      <p:ext uri="{BB962C8B-B14F-4D97-AF65-F5344CB8AC3E}">
        <p14:creationId xmlns:p14="http://schemas.microsoft.com/office/powerpoint/2010/main" val="751028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Zambia</a:t>
            </a:r>
            <a:endParaRPr lang="en-GB" dirty="0"/>
          </a:p>
        </p:txBody>
      </p:sp>
      <p:sp>
        <p:nvSpPr>
          <p:cNvPr id="3" name="Content Placeholder 2"/>
          <p:cNvSpPr>
            <a:spLocks noGrp="1"/>
          </p:cNvSpPr>
          <p:nvPr>
            <p:ph idx="1"/>
          </p:nvPr>
        </p:nvSpPr>
        <p:spPr>
          <a:xfrm>
            <a:off x="838200" y="1609344"/>
            <a:ext cx="10515600" cy="4567619"/>
          </a:xfrm>
        </p:spPr>
        <p:txBody>
          <a:bodyPr>
            <a:normAutofit fontScale="92500"/>
          </a:bodyPr>
          <a:lstStyle/>
          <a:p>
            <a:r>
              <a:rPr lang="en-GB" dirty="0"/>
              <a:t>In August 2014, the CSO-SUN Alliance organised meetings with </a:t>
            </a:r>
            <a:r>
              <a:rPr lang="en-US" dirty="0"/>
              <a:t>eight cross-party </a:t>
            </a:r>
            <a:r>
              <a:rPr lang="en-GB" dirty="0"/>
              <a:t>MPs to present HANCI and the co-constructed advocacy demands. </a:t>
            </a:r>
            <a:endParaRPr lang="en-GB" dirty="0" smtClean="0"/>
          </a:p>
          <a:p>
            <a:r>
              <a:rPr lang="en-US" dirty="0" smtClean="0"/>
              <a:t>‘</a:t>
            </a:r>
            <a:r>
              <a:rPr lang="en-US" dirty="0"/>
              <a:t>How are we doing worse than Ethiopia? Or Rwanda?’ </a:t>
            </a:r>
            <a:endParaRPr lang="en-US" dirty="0" smtClean="0"/>
          </a:p>
          <a:p>
            <a:r>
              <a:rPr lang="en-US" dirty="0" smtClean="0"/>
              <a:t> ‘</a:t>
            </a:r>
            <a:r>
              <a:rPr lang="en-US" dirty="0"/>
              <a:t>HANCI is a very good tool to help us qualify how well we are doing – [we] can worry about the specific data that is included, but this provides us with a framework to think through how we can be improving our commitment’ (</a:t>
            </a:r>
            <a:r>
              <a:rPr lang="en-US" dirty="0" err="1"/>
              <a:t>pers.comm</a:t>
            </a:r>
            <a:r>
              <a:rPr lang="en-US" dirty="0"/>
              <a:t>., Honorable </a:t>
            </a:r>
            <a:r>
              <a:rPr lang="en-US" dirty="0" err="1"/>
              <a:t>Hamududu</a:t>
            </a:r>
            <a:r>
              <a:rPr lang="en-US" dirty="0"/>
              <a:t>, MP, August 2014). </a:t>
            </a:r>
            <a:endParaRPr lang="en-US" dirty="0" smtClean="0"/>
          </a:p>
          <a:p>
            <a:endParaRPr lang="en-US" dirty="0" smtClean="0"/>
          </a:p>
          <a:p>
            <a:r>
              <a:rPr lang="en-US" dirty="0" smtClean="0"/>
              <a:t>Subsequently, an All </a:t>
            </a:r>
            <a:r>
              <a:rPr lang="en-US" dirty="0"/>
              <a:t>Party Parliamentary Caucus on </a:t>
            </a:r>
            <a:r>
              <a:rPr lang="en-US" dirty="0" smtClean="0"/>
              <a:t>Nutrition was set up, whose statute has six </a:t>
            </a:r>
            <a:r>
              <a:rPr lang="en-US" dirty="0"/>
              <a:t>objectives, one of which seeks ‘to enhance political will and accountability to address the burden of malnutrition’.</a:t>
            </a:r>
            <a:endParaRPr lang="en-GB" dirty="0"/>
          </a:p>
        </p:txBody>
      </p:sp>
    </p:spTree>
    <p:extLst>
      <p:ext uri="{BB962C8B-B14F-4D97-AF65-F5344CB8AC3E}">
        <p14:creationId xmlns:p14="http://schemas.microsoft.com/office/powerpoint/2010/main" val="1979743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Guatemala: </a:t>
            </a:r>
            <a:r>
              <a:rPr lang="en-GB" sz="4000" dirty="0" smtClean="0">
                <a:cs typeface="Arial" panose="020B0604020202020204" pitchFamily="34" charset="0"/>
              </a:rPr>
              <a:t>HANCI </a:t>
            </a:r>
            <a:r>
              <a:rPr lang="en-GB" sz="4000" dirty="0">
                <a:cs typeface="Arial" panose="020B0604020202020204" pitchFamily="34" charset="0"/>
              </a:rPr>
              <a:t>in presidential elections </a:t>
            </a:r>
            <a:r>
              <a:rPr lang="en-GB" sz="4000" dirty="0" smtClean="0">
                <a:cs typeface="Arial" panose="020B0604020202020204" pitchFamily="34" charset="0"/>
              </a:rPr>
              <a:t>2014</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4832" y="1825624"/>
            <a:ext cx="7274671" cy="4849781"/>
          </a:xfrm>
          <a:prstGeom prst="rect">
            <a:avLst/>
          </a:prstGeom>
        </p:spPr>
      </p:pic>
    </p:spTree>
    <p:extLst>
      <p:ext uri="{BB962C8B-B14F-4D97-AF65-F5344CB8AC3E}">
        <p14:creationId xmlns:p14="http://schemas.microsoft.com/office/powerpoint/2010/main" val="3245257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smtClean="0">
                <a:cs typeface="Arial" panose="020B0604020202020204" pitchFamily="34" charset="0"/>
              </a:rPr>
              <a:t>Development Partners use HANCI</a:t>
            </a:r>
            <a:endParaRPr lang="en-GB" sz="4000" dirty="0">
              <a:cs typeface="Arial" panose="020B0604020202020204" pitchFamily="34" charset="0"/>
            </a:endParaRPr>
          </a:p>
        </p:txBody>
      </p:sp>
      <p:sp>
        <p:nvSpPr>
          <p:cNvPr id="6" name="Content Placeholder 5"/>
          <p:cNvSpPr>
            <a:spLocks noGrp="1"/>
          </p:cNvSpPr>
          <p:nvPr>
            <p:ph sz="half" idx="2"/>
          </p:nvPr>
        </p:nvSpPr>
        <p:spPr>
          <a:xfrm>
            <a:off x="584200" y="1687322"/>
            <a:ext cx="3784600" cy="4893469"/>
          </a:xfrm>
        </p:spPr>
        <p:txBody>
          <a:bodyPr>
            <a:normAutofit fontScale="92500" lnSpcReduction="10000"/>
          </a:bodyPr>
          <a:lstStyle/>
          <a:p>
            <a:pPr marL="0" indent="0">
              <a:buNone/>
            </a:pPr>
            <a:r>
              <a:rPr lang="en-GB" dirty="0" smtClean="0"/>
              <a:t>“I </a:t>
            </a:r>
            <a:r>
              <a:rPr lang="en-GB" dirty="0"/>
              <a:t>also congratulate the Government of Malawi on its performance in the annual </a:t>
            </a:r>
            <a:r>
              <a:rPr lang="en-GB" dirty="0" smtClean="0"/>
              <a:t>Hunger And Nutrition Commitment Index…..Malawi </a:t>
            </a:r>
            <a:r>
              <a:rPr lang="en-GB" dirty="0"/>
              <a:t>lies third on the </a:t>
            </a:r>
            <a:r>
              <a:rPr lang="en-GB" dirty="0" smtClean="0"/>
              <a:t>index… </a:t>
            </a:r>
            <a:r>
              <a:rPr lang="en-GB" dirty="0"/>
              <a:t>I believe that this level of commitment, with the right policy choices and support, can translate into equally impressive progress in reducing malnutrition in the coming years</a:t>
            </a:r>
            <a:r>
              <a:rPr lang="en-GB" dirty="0" smtClean="0"/>
              <a:t>.” (2014)</a:t>
            </a:r>
            <a:endParaRPr lang="en-GB" dirty="0"/>
          </a:p>
          <a:p>
            <a:endParaRPr lang="en-GB" b="1" dirty="0"/>
          </a:p>
        </p:txBody>
      </p:sp>
      <p:pic>
        <p:nvPicPr>
          <p:cNvPr id="1030" name="Picture 6" descr="Pictured is President Michael D Higgins  at the Lilongwe University of Agriculture and Natural Resources in Malawi, where he delivered a keynote address titled 'Ireland and Malawi: Working Together to Achieve Food Security’. Photo Chris Bellew /Photography 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2120900"/>
            <a:ext cx="6958236" cy="311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90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839788" y="486383"/>
            <a:ext cx="5157787" cy="2018692"/>
          </a:xfrm>
        </p:spPr>
        <p:txBody>
          <a:bodyPr>
            <a:normAutofit/>
          </a:bodyPr>
          <a:lstStyle/>
          <a:p>
            <a:r>
              <a:rPr lang="en-GB" sz="2800" dirty="0" smtClean="0"/>
              <a:t>Exploring a collaboration with Government of Tanzania on national nutrition scorecard</a:t>
            </a:r>
            <a:endParaRPr lang="en-GB" sz="2800" dirty="0"/>
          </a:p>
        </p:txBody>
      </p:sp>
      <p:pic>
        <p:nvPicPr>
          <p:cNvPr id="6" name="Content Placeholder 5"/>
          <p:cNvPicPr>
            <a:picLocks noGrp="1" noChangeAspect="1"/>
          </p:cNvPicPr>
          <p:nvPr>
            <p:ph sz="half" idx="2"/>
          </p:nvPr>
        </p:nvPicPr>
        <p:blipFill>
          <a:blip r:embed="rId3"/>
          <a:stretch>
            <a:fillRect/>
          </a:stretch>
        </p:blipFill>
        <p:spPr>
          <a:xfrm>
            <a:off x="143492" y="2896741"/>
            <a:ext cx="5854084" cy="3292922"/>
          </a:xfrm>
          <a:prstGeom prst="rect">
            <a:avLst/>
          </a:prstGeom>
        </p:spPr>
      </p:pic>
      <p:sp>
        <p:nvSpPr>
          <p:cNvPr id="9" name="Text Placeholder 8"/>
          <p:cNvSpPr>
            <a:spLocks noGrp="1"/>
          </p:cNvSpPr>
          <p:nvPr>
            <p:ph type="body" sz="quarter" idx="3"/>
          </p:nvPr>
        </p:nvSpPr>
        <p:spPr>
          <a:xfrm>
            <a:off x="6346825" y="1053147"/>
            <a:ext cx="5183188" cy="1843594"/>
          </a:xfrm>
        </p:spPr>
        <p:txBody>
          <a:bodyPr>
            <a:noAutofit/>
          </a:bodyPr>
          <a:lstStyle/>
          <a:p>
            <a:r>
              <a:rPr lang="en-GB" sz="2800" dirty="0">
                <a:cs typeface="Arial" panose="020B0604020202020204" pitchFamily="34" charset="0"/>
              </a:rPr>
              <a:t>HANCI selected as key nutrition governance indicator in Global Monitoring Framework on Maternal, Infant and Young Child Nutrition (WHO, 2014</a:t>
            </a:r>
            <a:r>
              <a:rPr lang="en-GB" sz="2800" dirty="0" smtClean="0">
                <a:cs typeface="Arial" panose="020B0604020202020204" pitchFamily="34" charset="0"/>
              </a:rPr>
              <a:t>)</a:t>
            </a:r>
            <a:endParaRPr lang="en-GB" sz="2800" dirty="0"/>
          </a:p>
        </p:txBody>
      </p:sp>
      <p:sp>
        <p:nvSpPr>
          <p:cNvPr id="10" name="Content Placeholder 9"/>
          <p:cNvSpPr>
            <a:spLocks noGrp="1"/>
          </p:cNvSpPr>
          <p:nvPr>
            <p:ph sz="quarter" idx="4"/>
          </p:nvPr>
        </p:nvSpPr>
        <p:spPr/>
        <p:txBody>
          <a:bodyPr/>
          <a:lstStyle/>
          <a:p>
            <a:endParaRPr lang="en-GB"/>
          </a:p>
        </p:txBody>
      </p:sp>
      <p:pic>
        <p:nvPicPr>
          <p:cNvPr id="5" name="Picture 4"/>
          <p:cNvPicPr>
            <a:picLocks noChangeAspect="1"/>
          </p:cNvPicPr>
          <p:nvPr/>
        </p:nvPicPr>
        <p:blipFill>
          <a:blip r:embed="rId4"/>
          <a:stretch>
            <a:fillRect/>
          </a:stretch>
        </p:blipFill>
        <p:spPr>
          <a:xfrm>
            <a:off x="7226823" y="3540869"/>
            <a:ext cx="3372550" cy="2899946"/>
          </a:xfrm>
          <a:prstGeom prst="rect">
            <a:avLst/>
          </a:prstGeom>
        </p:spPr>
      </p:pic>
    </p:spTree>
    <p:extLst>
      <p:ext uri="{BB962C8B-B14F-4D97-AF65-F5344CB8AC3E}">
        <p14:creationId xmlns:p14="http://schemas.microsoft.com/office/powerpoint/2010/main" val="870863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Reflections and conclusion</a:t>
            </a:r>
            <a:endParaRPr lang="en-GB" dirty="0"/>
          </a:p>
        </p:txBody>
      </p:sp>
      <p:sp>
        <p:nvSpPr>
          <p:cNvPr id="3" name="Content Placeholder 2"/>
          <p:cNvSpPr>
            <a:spLocks noGrp="1"/>
          </p:cNvSpPr>
          <p:nvPr>
            <p:ph idx="1"/>
          </p:nvPr>
        </p:nvSpPr>
        <p:spPr>
          <a:xfrm>
            <a:off x="838200" y="1459149"/>
            <a:ext cx="10515600" cy="4717814"/>
          </a:xfrm>
        </p:spPr>
        <p:txBody>
          <a:bodyPr>
            <a:normAutofit lnSpcReduction="10000"/>
          </a:bodyPr>
          <a:lstStyle/>
          <a:p>
            <a:r>
              <a:rPr lang="en-GB" dirty="0"/>
              <a:t>PT encourages a </a:t>
            </a:r>
            <a:r>
              <a:rPr lang="en-GB" dirty="0" smtClean="0"/>
              <a:t>systematic, rigorous approach </a:t>
            </a:r>
            <a:r>
              <a:rPr lang="en-GB" dirty="0"/>
              <a:t>to demonstrating </a:t>
            </a:r>
            <a:r>
              <a:rPr lang="en-GB" dirty="0" smtClean="0"/>
              <a:t>HANCI’s contribution </a:t>
            </a:r>
            <a:r>
              <a:rPr lang="en-GB" dirty="0"/>
              <a:t>rather than attribution to </a:t>
            </a:r>
            <a:r>
              <a:rPr lang="en-GB" dirty="0" smtClean="0"/>
              <a:t>changed elite </a:t>
            </a:r>
            <a:r>
              <a:rPr lang="en-GB" dirty="0"/>
              <a:t>policy </a:t>
            </a:r>
            <a:r>
              <a:rPr lang="en-GB" dirty="0" smtClean="0"/>
              <a:t>framings</a:t>
            </a:r>
          </a:p>
          <a:p>
            <a:r>
              <a:rPr lang="en-GB" dirty="0" smtClean="0"/>
              <a:t>However, policy processes are complex and dynamic, and in-depth analysis could further strengthen insights in role of HANCI </a:t>
            </a:r>
          </a:p>
          <a:p>
            <a:r>
              <a:rPr lang="en-GB" dirty="0" smtClean="0"/>
              <a:t>Limitation: evaluators = researchers</a:t>
            </a:r>
            <a:endParaRPr lang="en-GB" dirty="0"/>
          </a:p>
          <a:p>
            <a:pPr marL="0" indent="0">
              <a:buNone/>
            </a:pPr>
            <a:endParaRPr lang="en-GB" sz="900" dirty="0" smtClean="0"/>
          </a:p>
          <a:p>
            <a:pPr marL="0" indent="0">
              <a:buNone/>
            </a:pPr>
            <a:r>
              <a:rPr lang="en-GB" dirty="0" smtClean="0"/>
              <a:t>HANCI offers </a:t>
            </a:r>
            <a:r>
              <a:rPr lang="en-GB" b="1" dirty="0" smtClean="0"/>
              <a:t>two innovations </a:t>
            </a:r>
            <a:r>
              <a:rPr lang="en-GB" dirty="0" smtClean="0"/>
              <a:t>for studies of indicators: </a:t>
            </a:r>
          </a:p>
          <a:p>
            <a:r>
              <a:rPr lang="en-GB" dirty="0" smtClean="0"/>
              <a:t>shifting </a:t>
            </a:r>
            <a:r>
              <a:rPr lang="en-GB" dirty="0"/>
              <a:t>from shaming to praising </a:t>
            </a:r>
          </a:p>
          <a:p>
            <a:r>
              <a:rPr lang="en-GB" dirty="0"/>
              <a:t>supporting users in understanding its limitations through partnership </a:t>
            </a:r>
            <a:r>
              <a:rPr lang="en-GB" dirty="0" smtClean="0"/>
              <a:t>approaches</a:t>
            </a:r>
          </a:p>
          <a:p>
            <a:endParaRPr lang="en-GB" dirty="0" smtClean="0"/>
          </a:p>
          <a:p>
            <a:endParaRPr lang="en-GB" dirty="0"/>
          </a:p>
          <a:p>
            <a:endParaRPr lang="en-GB" dirty="0"/>
          </a:p>
        </p:txBody>
      </p:sp>
    </p:spTree>
    <p:extLst>
      <p:ext uri="{BB962C8B-B14F-4D97-AF65-F5344CB8AC3E}">
        <p14:creationId xmlns:p14="http://schemas.microsoft.com/office/powerpoint/2010/main" val="907079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impact of FNS metrics on policy: often assumed, rarely explored</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This </a:t>
            </a:r>
            <a:r>
              <a:rPr lang="en-GB" dirty="0" smtClean="0"/>
              <a:t>talk:</a:t>
            </a:r>
          </a:p>
          <a:p>
            <a:r>
              <a:rPr lang="en-GB" dirty="0" smtClean="0"/>
              <a:t>Reflects </a:t>
            </a:r>
            <a:r>
              <a:rPr lang="en-GB" dirty="0" smtClean="0"/>
              <a:t>on insights from literature on the effects of </a:t>
            </a:r>
            <a:r>
              <a:rPr lang="en-GB" dirty="0" smtClean="0"/>
              <a:t>‘</a:t>
            </a:r>
            <a:r>
              <a:rPr lang="en-GB" dirty="0" smtClean="0"/>
              <a:t>indicators</a:t>
            </a:r>
            <a:r>
              <a:rPr lang="en-GB" dirty="0" smtClean="0"/>
              <a:t>’</a:t>
            </a:r>
            <a:endParaRPr lang="en-GB" dirty="0" smtClean="0"/>
          </a:p>
          <a:p>
            <a:r>
              <a:rPr lang="en-GB" dirty="0" smtClean="0"/>
              <a:t>Presents </a:t>
            </a:r>
            <a:r>
              <a:rPr lang="en-GB" dirty="0" smtClean="0"/>
              <a:t>a case study for HANCI</a:t>
            </a:r>
          </a:p>
          <a:p>
            <a:r>
              <a:rPr lang="en-GB" dirty="0" smtClean="0"/>
              <a:t>Adopts and reflects on a PT </a:t>
            </a:r>
            <a:r>
              <a:rPr lang="en-GB" dirty="0" smtClean="0"/>
              <a:t>methodology</a:t>
            </a:r>
          </a:p>
          <a:p>
            <a:endParaRPr lang="en-GB" dirty="0"/>
          </a:p>
        </p:txBody>
      </p:sp>
    </p:spTree>
    <p:extLst>
      <p:ext uri="{BB962C8B-B14F-4D97-AF65-F5344CB8AC3E}">
        <p14:creationId xmlns:p14="http://schemas.microsoft.com/office/powerpoint/2010/main" val="475170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Partnership approaches enabled HANCI to overcome key critiques levied at indicators</a:t>
            </a:r>
            <a:endParaRPr lang="en-GB" sz="4000" dirty="0"/>
          </a:p>
        </p:txBody>
      </p:sp>
      <p:sp>
        <p:nvSpPr>
          <p:cNvPr id="3" name="Content Placeholder 2"/>
          <p:cNvSpPr>
            <a:spLocks noGrp="1"/>
          </p:cNvSpPr>
          <p:nvPr>
            <p:ph idx="1"/>
          </p:nvPr>
        </p:nvSpPr>
        <p:spPr/>
        <p:txBody>
          <a:bodyPr>
            <a:normAutofit fontScale="92500" lnSpcReduction="20000"/>
          </a:bodyPr>
          <a:lstStyle/>
          <a:p>
            <a:r>
              <a:rPr lang="en-GB" dirty="0" smtClean="0"/>
              <a:t>Optimise </a:t>
            </a:r>
            <a:r>
              <a:rPr lang="en-GB" b="1" dirty="0" smtClean="0"/>
              <a:t>relevance</a:t>
            </a:r>
            <a:r>
              <a:rPr lang="en-GB" dirty="0" smtClean="0"/>
              <a:t>: exercises interrogated the validity and usefulness of each piece of evidence to build capacity understanding the evidence, and ability to use it</a:t>
            </a:r>
          </a:p>
          <a:p>
            <a:r>
              <a:rPr lang="en-GB" dirty="0" smtClean="0"/>
              <a:t>Demystify </a:t>
            </a:r>
            <a:r>
              <a:rPr lang="en-GB" dirty="0"/>
              <a:t>the research evidence and to break down barriers between (academic) producers and (practitioner) users. </a:t>
            </a:r>
            <a:endParaRPr lang="en-GB" dirty="0" smtClean="0"/>
          </a:p>
          <a:p>
            <a:r>
              <a:rPr lang="en-GB" dirty="0" smtClean="0"/>
              <a:t>Good advocacy asks are </a:t>
            </a:r>
            <a:r>
              <a:rPr lang="en-GB" b="1" dirty="0" smtClean="0"/>
              <a:t>sensitive</a:t>
            </a:r>
            <a:r>
              <a:rPr lang="en-GB" dirty="0" smtClean="0"/>
              <a:t> to country contexts: e.g. reference government policies and strategies for better leverage</a:t>
            </a:r>
          </a:p>
          <a:p>
            <a:r>
              <a:rPr lang="en-GB" dirty="0" smtClean="0"/>
              <a:t>Partners</a:t>
            </a:r>
            <a:r>
              <a:rPr lang="en-GB" dirty="0"/>
              <a:t>’ credibility </a:t>
            </a:r>
            <a:r>
              <a:rPr lang="en-GB" dirty="0" smtClean="0"/>
              <a:t>engaging </a:t>
            </a:r>
            <a:r>
              <a:rPr lang="en-GB" dirty="0"/>
              <a:t>domestic policymakers rests on having up-to-date data at their disposal, </a:t>
            </a:r>
            <a:r>
              <a:rPr lang="en-GB" dirty="0" smtClean="0"/>
              <a:t>ideally data </a:t>
            </a:r>
            <a:r>
              <a:rPr lang="en-GB" dirty="0"/>
              <a:t>already published by governments</a:t>
            </a:r>
            <a:r>
              <a:rPr lang="en-GB" dirty="0" smtClean="0"/>
              <a:t>. This also led to vetting data quality prior to publication</a:t>
            </a:r>
          </a:p>
          <a:p>
            <a:r>
              <a:rPr lang="en-GB" dirty="0" smtClean="0"/>
              <a:t>Supporting partners in their policy advocacy is most likely to drive policy change and sustained political commitment to malnutrition</a:t>
            </a:r>
            <a:endParaRPr lang="en-GB" dirty="0"/>
          </a:p>
        </p:txBody>
      </p:sp>
    </p:spTree>
    <p:extLst>
      <p:ext uri="{BB962C8B-B14F-4D97-AF65-F5344CB8AC3E}">
        <p14:creationId xmlns:p14="http://schemas.microsoft.com/office/powerpoint/2010/main" val="3957609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Thank you</a:t>
            </a:r>
            <a:endParaRPr lang="en-GB" dirty="0"/>
          </a:p>
        </p:txBody>
      </p:sp>
      <p:pic>
        <p:nvPicPr>
          <p:cNvPr id="9" name="Content Placeholder 8"/>
          <p:cNvPicPr>
            <a:picLocks noGrp="1" noChangeAspect="1"/>
          </p:cNvPicPr>
          <p:nvPr>
            <p:ph idx="1"/>
          </p:nvPr>
        </p:nvPicPr>
        <p:blipFill>
          <a:blip r:embed="rId3"/>
          <a:stretch>
            <a:fillRect/>
          </a:stretch>
        </p:blipFill>
        <p:spPr>
          <a:xfrm>
            <a:off x="404181" y="1701495"/>
            <a:ext cx="8467445" cy="4401849"/>
          </a:xfrm>
          <a:prstGeom prst="rect">
            <a:avLst/>
          </a:prstGeom>
        </p:spPr>
      </p:pic>
      <p:sp>
        <p:nvSpPr>
          <p:cNvPr id="2" name="TextBox 1"/>
          <p:cNvSpPr txBox="1"/>
          <p:nvPr/>
        </p:nvSpPr>
        <p:spPr>
          <a:xfrm>
            <a:off x="8871626" y="2572953"/>
            <a:ext cx="7112000" cy="461665"/>
          </a:xfrm>
          <a:prstGeom prst="rect">
            <a:avLst/>
          </a:prstGeom>
          <a:noFill/>
        </p:spPr>
        <p:txBody>
          <a:bodyPr wrap="square" rtlCol="0">
            <a:spAutoFit/>
          </a:bodyPr>
          <a:lstStyle/>
          <a:p>
            <a:r>
              <a:rPr lang="en-GB" sz="2400" b="1" dirty="0" smtClean="0">
                <a:hlinkClick r:id="rId4"/>
              </a:rPr>
              <a:t>WWW.HANCINDEX.ORG</a:t>
            </a:r>
            <a:r>
              <a:rPr lang="en-GB" sz="2400" b="1" dirty="0" smtClean="0"/>
              <a:t> </a:t>
            </a:r>
            <a:endParaRPr lang="en-GB" sz="2400" b="1" dirty="0"/>
          </a:p>
        </p:txBody>
      </p:sp>
    </p:spTree>
    <p:extLst>
      <p:ext uri="{BB962C8B-B14F-4D97-AF65-F5344CB8AC3E}">
        <p14:creationId xmlns:p14="http://schemas.microsoft.com/office/powerpoint/2010/main" val="3912877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‘Indicators’: what are they, why are they used?</a:t>
            </a:r>
            <a:endParaRPr lang="en-GB" sz="4000" dirty="0"/>
          </a:p>
        </p:txBody>
      </p:sp>
      <p:sp>
        <p:nvSpPr>
          <p:cNvPr id="3" name="Content Placeholder 2"/>
          <p:cNvSpPr>
            <a:spLocks noGrp="1"/>
          </p:cNvSpPr>
          <p:nvPr>
            <p:ph idx="1"/>
          </p:nvPr>
        </p:nvSpPr>
        <p:spPr>
          <a:xfrm>
            <a:off x="143256" y="2015821"/>
            <a:ext cx="10515600" cy="4351338"/>
          </a:xfrm>
        </p:spPr>
        <p:txBody>
          <a:bodyPr>
            <a:normAutofit fontScale="92500"/>
          </a:bodyPr>
          <a:lstStyle/>
          <a:p>
            <a:pPr marL="457200" lvl="1" indent="0">
              <a:buNone/>
            </a:pPr>
            <a:r>
              <a:rPr lang="en-GB" sz="2800" dirty="0" smtClean="0"/>
              <a:t>“</a:t>
            </a:r>
            <a:r>
              <a:rPr lang="en-GB" sz="2800" dirty="0"/>
              <a:t>the selection, compilation, simplification, aggregation, filtering and naming of the resulting numeric product, which can then be used to evaluate performance of states, private sector actors, international bodies” </a:t>
            </a:r>
            <a:r>
              <a:rPr lang="en-GB" sz="2800" dirty="0" err="1"/>
              <a:t>etc</a:t>
            </a:r>
            <a:r>
              <a:rPr lang="en-GB" sz="2800" dirty="0"/>
              <a:t> </a:t>
            </a:r>
            <a:r>
              <a:rPr lang="en-GB" sz="2600" dirty="0"/>
              <a:t>(Davis et al. 2012)</a:t>
            </a:r>
            <a:r>
              <a:rPr lang="en-GB" sz="2800" dirty="0"/>
              <a:t>.</a:t>
            </a:r>
            <a:endParaRPr lang="en-GB" sz="2800" dirty="0" smtClean="0"/>
          </a:p>
          <a:p>
            <a:pPr lvl="1"/>
            <a:endParaRPr lang="en-GB" sz="2800" dirty="0" smtClean="0"/>
          </a:p>
          <a:p>
            <a:pPr marL="457200" lvl="1" indent="0">
              <a:buNone/>
            </a:pPr>
            <a:r>
              <a:rPr lang="en-GB" sz="2800" dirty="0" smtClean="0"/>
              <a:t>They can:</a:t>
            </a:r>
            <a:endParaRPr lang="en-GB" sz="2800" dirty="0"/>
          </a:p>
          <a:p>
            <a:pPr lvl="1"/>
            <a:r>
              <a:rPr lang="en-GB" sz="2800" dirty="0" smtClean="0"/>
              <a:t>draw </a:t>
            </a:r>
            <a:r>
              <a:rPr lang="en-GB" sz="2800" dirty="0"/>
              <a:t>attention to social problems, social justice and reform </a:t>
            </a:r>
            <a:r>
              <a:rPr lang="en-GB" sz="2800" dirty="0" smtClean="0"/>
              <a:t>strategies</a:t>
            </a:r>
            <a:endParaRPr lang="en-GB" sz="2800" dirty="0"/>
          </a:p>
          <a:p>
            <a:pPr lvl="1"/>
            <a:r>
              <a:rPr lang="en-GB" sz="2800" dirty="0" smtClean="0"/>
              <a:t>hold </a:t>
            </a:r>
            <a:r>
              <a:rPr lang="en-GB" sz="2800" dirty="0"/>
              <a:t>leaders accountable to international </a:t>
            </a:r>
            <a:r>
              <a:rPr lang="en-GB" sz="2800" dirty="0" smtClean="0"/>
              <a:t>standards</a:t>
            </a:r>
          </a:p>
          <a:p>
            <a:pPr lvl="1"/>
            <a:r>
              <a:rPr lang="en-GB" sz="2800" dirty="0" smtClean="0"/>
              <a:t>offer </a:t>
            </a:r>
            <a:r>
              <a:rPr lang="en-GB" sz="2800" dirty="0"/>
              <a:t>rigorous analysis of </a:t>
            </a:r>
            <a:r>
              <a:rPr lang="en-GB" sz="2800" dirty="0" smtClean="0"/>
              <a:t>causes/ consequences </a:t>
            </a:r>
            <a:r>
              <a:rPr lang="en-GB" sz="2800" dirty="0"/>
              <a:t>of policy </a:t>
            </a:r>
            <a:r>
              <a:rPr lang="en-GB" sz="2800" dirty="0" smtClean="0"/>
              <a:t>interventions</a:t>
            </a:r>
          </a:p>
          <a:p>
            <a:pPr lvl="1"/>
            <a:r>
              <a:rPr lang="en-GB" sz="2800" dirty="0" smtClean="0"/>
              <a:t>inform decisions about allocations, from foreign </a:t>
            </a:r>
            <a:r>
              <a:rPr lang="en-GB" sz="2800" dirty="0"/>
              <a:t>aid to </a:t>
            </a:r>
            <a:r>
              <a:rPr lang="en-GB" sz="2800" dirty="0" smtClean="0"/>
              <a:t>FDI</a:t>
            </a:r>
            <a:endParaRPr lang="en-GB" sz="2800" dirty="0"/>
          </a:p>
        </p:txBody>
      </p:sp>
      <p:pic>
        <p:nvPicPr>
          <p:cNvPr id="4" name="Picture 3" descr="http://www.surveymethods.com/images/survey-metrics/survey-software-metrics.jpg"/>
          <p:cNvPicPr/>
          <p:nvPr/>
        </p:nvPicPr>
        <p:blipFill>
          <a:blip r:embed="rId3">
            <a:extLst>
              <a:ext uri="{28A0092B-C50C-407E-A947-70E740481C1C}">
                <a14:useLocalDpi xmlns:a14="http://schemas.microsoft.com/office/drawing/2010/main" val="0"/>
              </a:ext>
            </a:extLst>
          </a:blip>
          <a:srcRect/>
          <a:stretch>
            <a:fillRect/>
          </a:stretch>
        </p:blipFill>
        <p:spPr bwMode="auto">
          <a:xfrm>
            <a:off x="10229191" y="2974872"/>
            <a:ext cx="1732915" cy="1572895"/>
          </a:xfrm>
          <a:prstGeom prst="rect">
            <a:avLst/>
          </a:prstGeom>
          <a:noFill/>
          <a:ln>
            <a:noFill/>
          </a:ln>
        </p:spPr>
      </p:pic>
    </p:spTree>
    <p:extLst>
      <p:ext uri="{BB962C8B-B14F-4D97-AF65-F5344CB8AC3E}">
        <p14:creationId xmlns:p14="http://schemas.microsoft.com/office/powerpoint/2010/main" val="3945590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Growing popularity of ‘indicators’</a:t>
            </a:r>
            <a:endParaRPr lang="en-GB" dirty="0"/>
          </a:p>
        </p:txBody>
      </p:sp>
      <p:sp>
        <p:nvSpPr>
          <p:cNvPr id="3" name="Content Placeholder 2"/>
          <p:cNvSpPr>
            <a:spLocks noGrp="1"/>
          </p:cNvSpPr>
          <p:nvPr>
            <p:ph idx="1"/>
          </p:nvPr>
        </p:nvSpPr>
        <p:spPr/>
        <p:txBody>
          <a:bodyPr>
            <a:normAutofit/>
          </a:bodyPr>
          <a:lstStyle/>
          <a:p>
            <a:r>
              <a:rPr lang="en-GB" dirty="0"/>
              <a:t>I</a:t>
            </a:r>
            <a:r>
              <a:rPr lang="en-GB" dirty="0" smtClean="0"/>
              <a:t>ncreasing accessibility and quality of social and economic statistics</a:t>
            </a:r>
          </a:p>
          <a:p>
            <a:r>
              <a:rPr lang="en-GB" dirty="0" smtClean="0"/>
              <a:t>Declining cost of computing</a:t>
            </a:r>
          </a:p>
          <a:p>
            <a:r>
              <a:rPr lang="en-GB" dirty="0" smtClean="0"/>
              <a:t>Responds to donor demands about ‘evidence informed policy’</a:t>
            </a:r>
          </a:p>
          <a:p>
            <a:pPr lvl="1"/>
            <a:endParaRPr lang="en-GB" dirty="0" smtClean="0"/>
          </a:p>
          <a:p>
            <a:pPr lvl="1"/>
            <a:r>
              <a:rPr lang="en-GB" sz="2800" dirty="0" smtClean="0"/>
              <a:t>Data = ‘the lifeblood of decision-making and the raw material for accountability’ </a:t>
            </a:r>
            <a:r>
              <a:rPr lang="en-GB" dirty="0" smtClean="0"/>
              <a:t>(Independent Expert Advisory Group 2014: 2). </a:t>
            </a:r>
          </a:p>
          <a:p>
            <a:endParaRPr lang="en-GB" dirty="0" smtClean="0"/>
          </a:p>
          <a:p>
            <a:r>
              <a:rPr lang="en-GB" dirty="0" smtClean="0"/>
              <a:t>Instruments of soft power </a:t>
            </a:r>
            <a:r>
              <a:rPr lang="en-GB" sz="2400" dirty="0" smtClean="0"/>
              <a:t>(Kelley and Simmons 2015)</a:t>
            </a:r>
            <a:r>
              <a:rPr lang="en-GB" dirty="0" smtClean="0"/>
              <a:t>.</a:t>
            </a:r>
            <a:endParaRPr lang="en-GB" dirty="0"/>
          </a:p>
        </p:txBody>
      </p:sp>
    </p:spTree>
    <p:extLst>
      <p:ext uri="{BB962C8B-B14F-4D97-AF65-F5344CB8AC3E}">
        <p14:creationId xmlns:p14="http://schemas.microsoft.com/office/powerpoint/2010/main" val="3031349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Indicators </a:t>
            </a:r>
            <a:r>
              <a:rPr lang="en-GB" dirty="0" smtClean="0"/>
              <a:t>influence public </a:t>
            </a:r>
            <a:r>
              <a:rPr lang="en-GB" dirty="0" smtClean="0"/>
              <a:t>policy</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Growing body of evidence: influential when </a:t>
            </a:r>
            <a:r>
              <a:rPr lang="en-GB" dirty="0"/>
              <a:t>based on systematic monitoring, comparative (quantitative), wielded by a respected actor, and widely disseminated </a:t>
            </a:r>
          </a:p>
          <a:p>
            <a:r>
              <a:rPr lang="en-GB" dirty="0" smtClean="0"/>
              <a:t>Policymakers use rankings because popular/political </a:t>
            </a:r>
            <a:r>
              <a:rPr lang="en-GB" dirty="0"/>
              <a:t>debates interpret index rankings as accurate, despite </a:t>
            </a:r>
            <a:r>
              <a:rPr lang="en-GB" dirty="0" smtClean="0"/>
              <a:t>high levels </a:t>
            </a:r>
            <a:r>
              <a:rPr lang="en-GB" dirty="0"/>
              <a:t>of underlying </a:t>
            </a:r>
            <a:r>
              <a:rPr lang="en-GB" dirty="0" smtClean="0"/>
              <a:t>uncertainty </a:t>
            </a:r>
          </a:p>
          <a:p>
            <a:r>
              <a:rPr lang="en-GB" dirty="0" smtClean="0"/>
              <a:t>Decisions based on indicators </a:t>
            </a:r>
            <a:r>
              <a:rPr lang="en-GB" dirty="0"/>
              <a:t>can be presented as efficient, consistent</a:t>
            </a:r>
            <a:r>
              <a:rPr lang="en-GB" dirty="0" smtClean="0"/>
              <a:t>, legitimate</a:t>
            </a:r>
            <a:r>
              <a:rPr lang="en-GB" dirty="0"/>
              <a:t>, transparent, scientific and </a:t>
            </a:r>
            <a:r>
              <a:rPr lang="en-GB" dirty="0" smtClean="0"/>
              <a:t>impartial</a:t>
            </a:r>
          </a:p>
          <a:p>
            <a:r>
              <a:rPr lang="en-GB" dirty="0" smtClean="0"/>
              <a:t>Most </a:t>
            </a:r>
            <a:r>
              <a:rPr lang="en-GB" dirty="0"/>
              <a:t>analyses focus on indicators as dependent </a:t>
            </a:r>
            <a:r>
              <a:rPr lang="en-GB" dirty="0" smtClean="0"/>
              <a:t>variables</a:t>
            </a:r>
          </a:p>
          <a:p>
            <a:r>
              <a:rPr lang="en-GB" dirty="0" smtClean="0"/>
              <a:t>There </a:t>
            </a:r>
            <a:r>
              <a:rPr lang="en-GB" dirty="0"/>
              <a:t>is a distinct need to treat ‘metrics as explanatory variables and look for their impact on specific policy innovations’ </a:t>
            </a:r>
            <a:r>
              <a:rPr lang="en-GB" sz="2600" dirty="0"/>
              <a:t>(Kelley and Simmons 2015: 68)</a:t>
            </a:r>
            <a:r>
              <a:rPr lang="en-GB" dirty="0"/>
              <a:t>.</a:t>
            </a:r>
          </a:p>
          <a:p>
            <a:endParaRPr lang="en-GB" dirty="0" smtClean="0"/>
          </a:p>
          <a:p>
            <a:endParaRPr lang="en-GB" dirty="0"/>
          </a:p>
          <a:p>
            <a:endParaRPr lang="en-GB" dirty="0"/>
          </a:p>
          <a:p>
            <a:endParaRPr lang="en-GB" dirty="0" smtClean="0"/>
          </a:p>
          <a:p>
            <a:endParaRPr lang="en-GB" dirty="0"/>
          </a:p>
        </p:txBody>
      </p:sp>
    </p:spTree>
    <p:extLst>
      <p:ext uri="{BB962C8B-B14F-4D97-AF65-F5344CB8AC3E}">
        <p14:creationId xmlns:p14="http://schemas.microsoft.com/office/powerpoint/2010/main" val="474682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067" y="1077636"/>
            <a:ext cx="5116564" cy="294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1648" y="241713"/>
            <a:ext cx="10224052" cy="835923"/>
          </a:xfrm>
        </p:spPr>
        <p:txBody>
          <a:bodyPr>
            <a:normAutofit fontScale="90000"/>
          </a:bodyPr>
          <a:lstStyle/>
          <a:p>
            <a:r>
              <a:rPr lang="en-GB" sz="4000" dirty="0" smtClean="0">
                <a:latin typeface="+mn-lt"/>
              </a:rPr>
              <a:t>Hunger And Nutritio</a:t>
            </a:r>
            <a:r>
              <a:rPr lang="en-GB" sz="4000" dirty="0" smtClean="0">
                <a:latin typeface="+mn-lt"/>
              </a:rPr>
              <a:t>n Commitment Index (H</a:t>
            </a:r>
            <a:r>
              <a:rPr lang="en-GB" sz="4000" dirty="0" smtClean="0">
                <a:latin typeface="+mn-lt"/>
              </a:rPr>
              <a:t>ANCI)</a:t>
            </a:r>
            <a:endParaRPr lang="en-GB" sz="4000" dirty="0">
              <a:latin typeface="+mn-lt"/>
            </a:endParaRPr>
          </a:p>
        </p:txBody>
      </p:sp>
      <p:pic>
        <p:nvPicPr>
          <p:cNvPr id="51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3028" y="4232731"/>
            <a:ext cx="2807597" cy="279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https://encrypted-tbn0.gstatic.com/images?q=tbn:ANd9GcTUfu-yAL2DiJSawHkP6ldaFQGFwzS1RRx3QT6h9LvbxPwli-06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743" y="4322560"/>
            <a:ext cx="2578031" cy="261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p:cNvPicPr>
          <p:nvPr/>
        </p:nvPicPr>
        <p:blipFill>
          <a:blip r:embed="rId6" cstate="print">
            <a:extLst>
              <a:ext uri="{28A0092B-C50C-407E-A947-70E740481C1C}">
                <a14:useLocalDpi xmlns:a14="http://schemas.microsoft.com/office/drawing/2010/main" val="0"/>
              </a:ext>
            </a:extLst>
          </a:blip>
          <a:stretch>
            <a:fillRect/>
          </a:stretch>
        </p:blipFill>
        <p:spPr bwMode="auto">
          <a:xfrm>
            <a:off x="6658707" y="1195754"/>
            <a:ext cx="4344680" cy="5007247"/>
          </a:xfrm>
          <a:prstGeom prst="rect">
            <a:avLst/>
          </a:prstGeom>
          <a:noFill/>
          <a:ln>
            <a:noFill/>
          </a:ln>
        </p:spPr>
      </p:pic>
    </p:spTree>
    <p:extLst>
      <p:ext uri="{BB962C8B-B14F-4D97-AF65-F5344CB8AC3E}">
        <p14:creationId xmlns:p14="http://schemas.microsoft.com/office/powerpoint/2010/main" val="1187301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we mean by policy impact?</a:t>
            </a:r>
            <a:endParaRPr lang="en-GB" dirty="0"/>
          </a:p>
        </p:txBody>
      </p:sp>
      <p:sp>
        <p:nvSpPr>
          <p:cNvPr id="3" name="Content Placeholder 2"/>
          <p:cNvSpPr>
            <a:spLocks noGrp="1"/>
          </p:cNvSpPr>
          <p:nvPr>
            <p:ph idx="1"/>
          </p:nvPr>
        </p:nvSpPr>
        <p:spPr/>
        <p:txBody>
          <a:bodyPr/>
          <a:lstStyle/>
          <a:p>
            <a:pPr marL="0" indent="0">
              <a:buNone/>
            </a:pPr>
            <a:r>
              <a:rPr lang="en-GB" dirty="0"/>
              <a:t>(1) a change in the framing of the </a:t>
            </a:r>
            <a:r>
              <a:rPr lang="en-GB" dirty="0" smtClean="0"/>
              <a:t>policy problem</a:t>
            </a:r>
            <a:r>
              <a:rPr lang="en-GB" dirty="0"/>
              <a:t>; </a:t>
            </a:r>
            <a:endParaRPr lang="en-GB" dirty="0" smtClean="0"/>
          </a:p>
          <a:p>
            <a:pPr marL="0" indent="0">
              <a:buNone/>
            </a:pPr>
            <a:r>
              <a:rPr lang="en-GB" dirty="0" smtClean="0"/>
              <a:t>(</a:t>
            </a:r>
            <a:r>
              <a:rPr lang="en-GB" dirty="0"/>
              <a:t>2) a change in agenda-setting processes; </a:t>
            </a:r>
            <a:endParaRPr lang="en-GB" dirty="0" smtClean="0"/>
          </a:p>
          <a:p>
            <a:pPr marL="0" indent="0">
              <a:buNone/>
            </a:pPr>
            <a:r>
              <a:rPr lang="en-GB" dirty="0" smtClean="0"/>
              <a:t>(</a:t>
            </a:r>
            <a:r>
              <a:rPr lang="en-GB" dirty="0"/>
              <a:t>3) a change in policy content; </a:t>
            </a:r>
            <a:endParaRPr lang="en-GB" dirty="0" smtClean="0"/>
          </a:p>
          <a:p>
            <a:pPr marL="0" indent="0">
              <a:buNone/>
            </a:pPr>
            <a:r>
              <a:rPr lang="en-GB" dirty="0" smtClean="0"/>
              <a:t>(</a:t>
            </a:r>
            <a:r>
              <a:rPr lang="en-GB" dirty="0"/>
              <a:t>4) </a:t>
            </a:r>
            <a:r>
              <a:rPr lang="en-GB" dirty="0" smtClean="0"/>
              <a:t>a change </a:t>
            </a:r>
            <a:r>
              <a:rPr lang="en-GB" dirty="0"/>
              <a:t>to resource allocation; </a:t>
            </a:r>
            <a:endParaRPr lang="en-GB" dirty="0" smtClean="0"/>
          </a:p>
          <a:p>
            <a:pPr marL="0" indent="0">
              <a:buNone/>
            </a:pPr>
            <a:r>
              <a:rPr lang="en-GB" dirty="0" smtClean="0"/>
              <a:t>(</a:t>
            </a:r>
            <a:r>
              <a:rPr lang="en-GB" dirty="0"/>
              <a:t>5) a change to policy implementation </a:t>
            </a:r>
            <a:endParaRPr lang="en-GB" dirty="0" smtClean="0"/>
          </a:p>
          <a:p>
            <a:pPr marL="0" indent="0" algn="r">
              <a:buNone/>
            </a:pPr>
            <a:r>
              <a:rPr lang="en-GB" dirty="0" smtClean="0"/>
              <a:t>(Sumner et al 2011)</a:t>
            </a:r>
            <a:endParaRPr lang="en-GB" dirty="0"/>
          </a:p>
        </p:txBody>
      </p:sp>
      <p:sp>
        <p:nvSpPr>
          <p:cNvPr id="4" name="Left Arrow 3"/>
          <p:cNvSpPr/>
          <p:nvPr/>
        </p:nvSpPr>
        <p:spPr>
          <a:xfrm>
            <a:off x="8467859" y="2060620"/>
            <a:ext cx="2678806" cy="4765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9904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Assessing </a:t>
            </a:r>
            <a:r>
              <a:rPr lang="en-GB" dirty="0" smtClean="0"/>
              <a:t>policy impact: causality hard to establish</a:t>
            </a:r>
            <a:endParaRPr lang="en-GB" dirty="0">
              <a:solidFill>
                <a:srgbClr val="FF0000"/>
              </a:solidFill>
            </a:endParaRPr>
          </a:p>
        </p:txBody>
      </p:sp>
      <p:sp>
        <p:nvSpPr>
          <p:cNvPr id="3" name="Content Placeholder 2"/>
          <p:cNvSpPr>
            <a:spLocks noGrp="1"/>
          </p:cNvSpPr>
          <p:nvPr>
            <p:ph idx="1"/>
          </p:nvPr>
        </p:nvSpPr>
        <p:spPr/>
        <p:txBody>
          <a:bodyPr>
            <a:normAutofit lnSpcReduction="10000"/>
          </a:bodyPr>
          <a:lstStyle/>
          <a:p>
            <a:r>
              <a:rPr lang="en-GB" dirty="0"/>
              <a:t>“Prima facie evidence of their influence can be found in their contestation” </a:t>
            </a:r>
            <a:r>
              <a:rPr lang="en-GB" sz="2400" dirty="0"/>
              <a:t>(Hansen and </a:t>
            </a:r>
            <a:r>
              <a:rPr lang="en-GB" sz="2400" dirty="0" err="1"/>
              <a:t>Muehlen</a:t>
            </a:r>
            <a:r>
              <a:rPr lang="en-GB" sz="2400" dirty="0"/>
              <a:t>-Schulte 2012: 458)</a:t>
            </a:r>
            <a:r>
              <a:rPr lang="en-GB" dirty="0"/>
              <a:t> </a:t>
            </a:r>
          </a:p>
          <a:p>
            <a:r>
              <a:rPr lang="en-GB" dirty="0" smtClean="0"/>
              <a:t>No </a:t>
            </a:r>
            <a:r>
              <a:rPr lang="en-GB" dirty="0" smtClean="0"/>
              <a:t>observable </a:t>
            </a:r>
            <a:r>
              <a:rPr lang="en-GB" dirty="0" smtClean="0"/>
              <a:t>counterfactual</a:t>
            </a:r>
            <a:endParaRPr lang="en-GB" dirty="0" smtClean="0"/>
          </a:p>
          <a:p>
            <a:r>
              <a:rPr lang="en-GB" dirty="0" smtClean="0"/>
              <a:t>Hard </a:t>
            </a:r>
            <a:r>
              <a:rPr lang="en-GB" dirty="0"/>
              <a:t>to observe causality between </a:t>
            </a:r>
            <a:r>
              <a:rPr lang="en-GB" dirty="0" smtClean="0"/>
              <a:t>indicator </a:t>
            </a:r>
            <a:r>
              <a:rPr lang="en-GB" dirty="0"/>
              <a:t>and </a:t>
            </a:r>
            <a:r>
              <a:rPr lang="en-GB" dirty="0" smtClean="0"/>
              <a:t>beliefs, attitudes </a:t>
            </a:r>
            <a:r>
              <a:rPr lang="en-GB" dirty="0"/>
              <a:t>and social </a:t>
            </a:r>
            <a:r>
              <a:rPr lang="en-GB" dirty="0" smtClean="0"/>
              <a:t>interactions of policy stakeholders </a:t>
            </a:r>
          </a:p>
          <a:p>
            <a:r>
              <a:rPr lang="en-GB" dirty="0" smtClean="0"/>
              <a:t>Decision-makers </a:t>
            </a:r>
            <a:r>
              <a:rPr lang="en-GB" dirty="0"/>
              <a:t>may present data to justify a decision after the fact </a:t>
            </a:r>
            <a:r>
              <a:rPr lang="en-GB" dirty="0" smtClean="0"/>
              <a:t>or display symbolic </a:t>
            </a:r>
            <a:r>
              <a:rPr lang="en-GB" dirty="0"/>
              <a:t>commitment to evidence-based decision </a:t>
            </a:r>
            <a:r>
              <a:rPr lang="en-GB" dirty="0" smtClean="0"/>
              <a:t>making</a:t>
            </a:r>
          </a:p>
          <a:p>
            <a:r>
              <a:rPr lang="en-GB" dirty="0" smtClean="0"/>
              <a:t>Causality challenge generally applies to questions of research to policy impact </a:t>
            </a:r>
            <a:r>
              <a:rPr lang="en-GB" sz="2400" dirty="0" smtClean="0"/>
              <a:t>(</a:t>
            </a:r>
            <a:r>
              <a:rPr lang="en-GB" sz="2400" dirty="0" err="1" smtClean="0"/>
              <a:t>deLeon</a:t>
            </a:r>
            <a:r>
              <a:rPr lang="en-GB" sz="2400" dirty="0" smtClean="0"/>
              <a:t> </a:t>
            </a:r>
            <a:r>
              <a:rPr lang="en-GB" sz="2400" dirty="0"/>
              <a:t>and </a:t>
            </a:r>
            <a:r>
              <a:rPr lang="en-GB" sz="2400" dirty="0" err="1"/>
              <a:t>Weible</a:t>
            </a:r>
            <a:r>
              <a:rPr lang="en-GB" sz="2400" dirty="0"/>
              <a:t> 2010:25)</a:t>
            </a:r>
            <a:r>
              <a:rPr lang="en-GB" dirty="0"/>
              <a:t>, </a:t>
            </a:r>
            <a:r>
              <a:rPr lang="en-GB" dirty="0" smtClean="0"/>
              <a:t>as well as policy </a:t>
            </a:r>
            <a:r>
              <a:rPr lang="en-GB" dirty="0"/>
              <a:t>advocacy </a:t>
            </a:r>
            <a:r>
              <a:rPr lang="en-GB" dirty="0" smtClean="0"/>
              <a:t>to </a:t>
            </a:r>
            <a:r>
              <a:rPr lang="en-GB" dirty="0"/>
              <a:t>policy change </a:t>
            </a:r>
            <a:r>
              <a:rPr lang="en-GB" sz="2400" dirty="0" smtClean="0"/>
              <a:t>(</a:t>
            </a:r>
            <a:r>
              <a:rPr lang="en-GB" sz="2400" dirty="0"/>
              <a:t>Nathan et al 2002)</a:t>
            </a:r>
            <a:r>
              <a:rPr lang="en-GB" dirty="0"/>
              <a:t>.</a:t>
            </a:r>
          </a:p>
          <a:p>
            <a:endParaRPr lang="en-GB" dirty="0"/>
          </a:p>
        </p:txBody>
      </p:sp>
    </p:spTree>
    <p:extLst>
      <p:ext uri="{BB962C8B-B14F-4D97-AF65-F5344CB8AC3E}">
        <p14:creationId xmlns:p14="http://schemas.microsoft.com/office/powerpoint/2010/main" val="419151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4542</TotalTime>
  <Words>5029</Words>
  <Application>Microsoft Office PowerPoint</Application>
  <PresentationFormat>Widescreen</PresentationFormat>
  <Paragraphs>412</Paragraphs>
  <Slides>31</Slides>
  <Notes>25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MS PGothic</vt:lpstr>
      <vt:lpstr>Arial</vt:lpstr>
      <vt:lpstr>Calibri</vt:lpstr>
      <vt:lpstr>Calibri Light</vt:lpstr>
      <vt:lpstr>Times New Roman</vt:lpstr>
      <vt:lpstr>Office Theme</vt:lpstr>
      <vt:lpstr>Paintbrush Picture</vt:lpstr>
      <vt:lpstr> </vt:lpstr>
      <vt:lpstr>Commitment metrics &amp; tools proliferate</vt:lpstr>
      <vt:lpstr>The impact of FNS metrics on policy: often assumed, rarely explored</vt:lpstr>
      <vt:lpstr>‘Indicators’: what are they, why are they used?</vt:lpstr>
      <vt:lpstr>Growing popularity of ‘indicators’</vt:lpstr>
      <vt:lpstr>Indicators influence public policy</vt:lpstr>
      <vt:lpstr>Hunger And Nutrition Commitment Index (HANCI)</vt:lpstr>
      <vt:lpstr>What do we mean by policy impact?</vt:lpstr>
      <vt:lpstr>Assessing policy impact: causality hard to establish</vt:lpstr>
      <vt:lpstr>Process tracing the policy impact of HANCI</vt:lpstr>
      <vt:lpstr>PowerPoint Presentation</vt:lpstr>
      <vt:lpstr>Testing the causal mechanism</vt:lpstr>
      <vt:lpstr>Independent variable X: HANCI evidence is produced </vt:lpstr>
      <vt:lpstr>Part 1: IDS producers promote policy stakeholder access to and usage of HANCI through communication strategies and products, and targeted partnership activities</vt:lpstr>
      <vt:lpstr>Why would researchers wish to partner with advocacy groups to influence policy?</vt:lpstr>
      <vt:lpstr>Hoop tests (necessary evidence) part 1</vt:lpstr>
      <vt:lpstr>PowerPoint Presentation</vt:lpstr>
      <vt:lpstr>Part 2: Non-elite policy stakeholders adopt HANCI evidence to underpin and/or adjust their policy framings of hunger and nutrition in terms of political commitment and/or to guide programmatic/funding decisions.</vt:lpstr>
      <vt:lpstr>PowerPoint Presentation</vt:lpstr>
      <vt:lpstr>Hoop tests causal mechanism part 2 (cont)</vt:lpstr>
      <vt:lpstr>Part 3: Non-elite policy stakeholders employ shaming/praising, mobilising, advocacy, information provision and/or media tactics to influence policy elites’ understandings and policy framings of hunger and nutrition in terms of political commitment.</vt:lpstr>
      <vt:lpstr>PowerPoint Presentation</vt:lpstr>
      <vt:lpstr>Y= policy elites frame hunger and nutrition policy problems and solutions in terms of political commitment and use these framings to divine new policy agendas </vt:lpstr>
      <vt:lpstr>Bangladesh</vt:lpstr>
      <vt:lpstr>Zambia</vt:lpstr>
      <vt:lpstr>Guatemala: HANCI in presidential elections 2014</vt:lpstr>
      <vt:lpstr>Development Partners use HANCI</vt:lpstr>
      <vt:lpstr>PowerPoint Presentation</vt:lpstr>
      <vt:lpstr>Reflections and conclusion</vt:lpstr>
      <vt:lpstr>Partnership approaches enabled HANCI to overcome key critiques levied at indicators</vt:lpstr>
      <vt:lpstr>Thank you</vt:lpstr>
    </vt:vector>
  </TitlesOfParts>
  <Company>Institute of Development Studies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Dolf te Lintelo</dc:creator>
  <cp:lastModifiedBy>Dolf te Lintelo</cp:lastModifiedBy>
  <cp:revision>158</cp:revision>
  <dcterms:created xsi:type="dcterms:W3CDTF">2016-09-22T11:14:14Z</dcterms:created>
  <dcterms:modified xsi:type="dcterms:W3CDTF">2016-11-10T12:29:54Z</dcterms:modified>
</cp:coreProperties>
</file>