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57" r:id="rId4"/>
    <p:sldId id="313" r:id="rId5"/>
    <p:sldId id="314" r:id="rId6"/>
    <p:sldId id="315" r:id="rId7"/>
    <p:sldId id="3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Sheet1!$A$2:$S$2</c:f>
              <c:numCache>
                <c:formatCode>General</c:formatCode>
                <c:ptCount val="19"/>
                <c:pt idx="0">
                  <c:v>26</c:v>
                </c:pt>
                <c:pt idx="1">
                  <c:v>128</c:v>
                </c:pt>
                <c:pt idx="2">
                  <c:v>324</c:v>
                </c:pt>
                <c:pt idx="3">
                  <c:v>1300</c:v>
                </c:pt>
                <c:pt idx="4">
                  <c:v>296</c:v>
                </c:pt>
                <c:pt idx="5">
                  <c:v>285</c:v>
                </c:pt>
                <c:pt idx="6">
                  <c:v>457</c:v>
                </c:pt>
                <c:pt idx="7">
                  <c:v>1200</c:v>
                </c:pt>
                <c:pt idx="8">
                  <c:v>1200</c:v>
                </c:pt>
                <c:pt idx="9">
                  <c:v>2300</c:v>
                </c:pt>
                <c:pt idx="10">
                  <c:v>1100</c:v>
                </c:pt>
                <c:pt idx="11">
                  <c:v>1700</c:v>
                </c:pt>
                <c:pt idx="12">
                  <c:v>3300</c:v>
                </c:pt>
                <c:pt idx="13">
                  <c:v>5100</c:v>
                </c:pt>
                <c:pt idx="14">
                  <c:v>692</c:v>
                </c:pt>
                <c:pt idx="15">
                  <c:v>4100</c:v>
                </c:pt>
                <c:pt idx="16">
                  <c:v>7400</c:v>
                </c:pt>
                <c:pt idx="17">
                  <c:v>3900</c:v>
                </c:pt>
                <c:pt idx="18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3-4E0D-9953-18203D286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0394784"/>
        <c:axId val="1895781840"/>
      </c:areaChart>
      <c:catAx>
        <c:axId val="19003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781840"/>
        <c:crosses val="autoZero"/>
        <c:auto val="1"/>
        <c:lblAlgn val="ctr"/>
        <c:lblOffset val="100"/>
        <c:noMultiLvlLbl val="0"/>
      </c:catAx>
      <c:valAx>
        <c:axId val="189578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39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FDCA-40DF-41BD-B35A-80B925FAB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3B5E5-3E8E-419D-AAF9-482BDEE5B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617B2-B509-4E65-AD7C-D59C5811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90FEC-FCF2-430B-9154-7061893C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897C8-D905-488B-8E25-A5086057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46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4AAB-F843-4C07-8E85-09097D5D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F64DA-70E5-41BD-8DF9-9D8ECE9B8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02C65-47CB-4365-B9C7-3855D6CB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C7E1-FCA8-4F20-9821-79620A5A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1D161-8EB1-4B4D-AE4F-EC0A2421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5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4262F-BD5D-4A57-8535-1DF8E4377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6BD00-1DA3-41F3-B516-4DCF06F19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11E1C-227E-42A5-B661-2643FEA0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6013E-0770-4D64-B466-20CF8D3C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314B9-B941-4BAB-96D3-6003B673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35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848BB-801F-499A-BB17-50BE15B5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DF21D-608E-4682-A4DD-F4965B26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3796F-A16E-461E-968B-DB217410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0BDC-F4D8-4609-902C-75E4F20F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7E7D-7FC1-4946-9E50-70FC1AD7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372C-CFA4-41D3-AE7C-A4C9BAE7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FEC8A-01D4-45ED-880E-D38B7CC0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CA6C2-6316-41A7-B4AF-118B6C2B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4DF74-33D1-4C3E-8FC2-FE6B167C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BD695-F0FF-43DE-BDC5-EAB30E4F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7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DF19-4E7F-4028-9D16-73249994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B99F-A168-4A35-81CB-D71BBED3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5022D-41F7-4368-BD84-BD48B02C2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AAEDF-0A7E-497B-87D5-B6E60A5F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82113-71B0-4150-AE0B-A56D3A9B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AA11B-BF83-40CE-8FAE-5D587DCF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0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BCE9-62F5-4BC8-BC70-87C8C311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D2ECD-F616-4979-AA0D-EF3A24881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70A67-EEEB-4040-B688-B47DC09B9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A520B-F08E-4F91-95D0-BB198D4AC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81A3D-B88D-4264-B327-99D161F71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8DBE40-25EE-4F8C-ADAE-0CE012F7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A9E64E-472A-48A5-9828-BA6D049B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3E1C6-B236-440F-BB3A-CC78706B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1FBC-AE58-4AC5-8055-9C277DE0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CA24A-97F1-477D-AEC4-0C2B6C47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7B5F4-82DD-46EB-95FF-B8D12FE7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ABC1-1205-4318-B432-7C08ED74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0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1F866-88BC-471A-BE0C-142B3C92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6BA12-7D9D-4963-8719-FEA5F7DF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E3C95-FD50-474E-B2D6-1A898071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2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7E1C-DFEC-40FE-9F9E-886602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00DA9-36A1-45F3-B4C1-7D414748C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9BEB1-1D60-4BE7-B113-1E2E85082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6BE87-8798-4F8A-9168-7A995F20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0D74-A1CC-49E9-A6A3-BFCC387C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CA4E8-B8D6-4F8C-9A4C-FCD7ACC2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74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9157-E58E-408F-93C8-72DD55AD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D8A573-D60B-4438-AFEF-272D7B0A3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D463A-5CAA-4E84-BEFB-80E48DF56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6E87-3AF9-4425-818E-7C4F5E48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68137-7033-46D5-807B-0FC37CD6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BD428-12B7-45C5-8DA7-F143C5FA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7C858-071A-4EB6-ACBD-8DA0106E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E85F6-9D3C-46CC-82EE-8624FA305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0926-122B-4BA7-9F8A-E917FA529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CA24C-7546-455C-933A-A9AE575B4394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2DF6D-11E1-4B2A-88E6-59F7A2687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BC43A-81C7-4355-8BFC-6C415405E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875AF-6F26-4D40-832C-2D0DA5555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5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RANGE!_ftn3"/><Relationship Id="rId2" Type="http://schemas.openxmlformats.org/officeDocument/2006/relationships/hyperlink" Target="#RANGE!A24"/><Relationship Id="rId1" Type="http://schemas.openxmlformats.org/officeDocument/2006/relationships/slideLayout" Target="../slideLayouts/slideLayout2.xml"/><Relationship Id="rId5" Type="http://schemas.openxmlformats.org/officeDocument/2006/relationships/hyperlink" Target="#RANGE!A25"/><Relationship Id="rId4" Type="http://schemas.openxmlformats.org/officeDocument/2006/relationships/hyperlink" Target="#RANGE!A27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3BDD06-59AA-4504-BF68-0FB7B92DD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11" y="1139687"/>
            <a:ext cx="9878578" cy="4093769"/>
          </a:xfrm>
        </p:spPr>
        <p:txBody>
          <a:bodyPr>
            <a:normAutofit fontScale="92500" lnSpcReduction="20000"/>
          </a:bodyPr>
          <a:lstStyle/>
          <a:p>
            <a:r>
              <a:rPr lang="en-GB" sz="4300" dirty="0"/>
              <a:t>China and Africa’s Green Energy Transition: </a:t>
            </a:r>
          </a:p>
          <a:p>
            <a:r>
              <a:rPr lang="en-GB" sz="4300" dirty="0"/>
              <a:t>Potentials and Barriers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Wei Shen </a:t>
            </a:r>
          </a:p>
          <a:p>
            <a:pPr algn="r"/>
            <a:r>
              <a:rPr lang="en-GB" dirty="0"/>
              <a:t>28/10/2020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B97A0-AC0F-4AF4-AEA4-742885352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43" y="5233456"/>
            <a:ext cx="3167270" cy="1624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3D80A-4A3E-40C1-9557-DF7C89BA4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270" y="5429351"/>
            <a:ext cx="2928730" cy="1428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9E47B-DD59-42FA-AF86-751DBBBB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13" y="5616292"/>
            <a:ext cx="3285873" cy="10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3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7581" y="387345"/>
            <a:ext cx="1155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Solar PV and wind energy potentials in Africa: a silver bullet for SDG7?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62ED9-9F1E-455C-863B-3F50D15152A6}"/>
              </a:ext>
            </a:extLst>
          </p:cNvPr>
          <p:cNvSpPr txBox="1"/>
          <p:nvPr/>
        </p:nvSpPr>
        <p:spPr>
          <a:xfrm>
            <a:off x="399584" y="4953477"/>
            <a:ext cx="732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(Source: IRENA and KTH-</a:t>
            </a:r>
            <a:r>
              <a:rPr lang="en-GB" dirty="0" err="1"/>
              <a:t>dESA</a:t>
            </a:r>
            <a:r>
              <a:rPr lang="en-GB" dirty="0"/>
              <a:t> , 2014)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B8B1A3-E66B-4872-9B54-265A0E57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41" y="1465162"/>
            <a:ext cx="4257737" cy="30804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8C30E2-F07B-4843-AB4A-3BFAC4F9D2B8}"/>
              </a:ext>
            </a:extLst>
          </p:cNvPr>
          <p:cNvSpPr txBox="1"/>
          <p:nvPr/>
        </p:nvSpPr>
        <p:spPr>
          <a:xfrm>
            <a:off x="7721950" y="1259175"/>
            <a:ext cx="407046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Major advantages: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Evenly distributed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Locally produced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Simpler and cheaper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Truly renewable and infinite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GHG emission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Flexibility in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800" dirty="0"/>
              <a:t>Challenges: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2 trillion is needed by 2040 (IEA,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Technology breakthrough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Institutional development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9B7C85-4491-4504-B81B-F7617D7A7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" y="1535191"/>
            <a:ext cx="4257737" cy="30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2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1B02-9C7D-46AF-B82B-5C0428F4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8" y="415308"/>
            <a:ext cx="11353800" cy="655292"/>
          </a:xfrm>
        </p:spPr>
        <p:txBody>
          <a:bodyPr>
            <a:normAutofit fontScale="90000"/>
          </a:bodyPr>
          <a:lstStyle/>
          <a:p>
            <a:r>
              <a:rPr lang="en-GB" dirty="0"/>
              <a:t>Is China winning the global green energy race?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150761-D9D8-476C-AC41-C349DF2744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1" y="1802364"/>
            <a:ext cx="4824698" cy="3066149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74CEBC-54A4-4110-8028-65239FB41E9E}"/>
              </a:ext>
            </a:extLst>
          </p:cNvPr>
          <p:cNvSpPr txBox="1"/>
          <p:nvPr/>
        </p:nvSpPr>
        <p:spPr>
          <a:xfrm>
            <a:off x="1547673" y="5017917"/>
            <a:ext cx="3926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Source: IRENA Statistics Yearbook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F820B-75D9-469C-A7FD-84A9503D7564}"/>
              </a:ext>
            </a:extLst>
          </p:cNvPr>
          <p:cNvSpPr txBox="1"/>
          <p:nvPr/>
        </p:nvSpPr>
        <p:spPr>
          <a:xfrm>
            <a:off x="558492" y="1415345"/>
            <a:ext cx="5007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Solar PV and wind energy installed capacity in China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A2033444-37EB-40BA-853E-4DA05AC27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14" y="1802364"/>
            <a:ext cx="5606715" cy="32435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EFD687-B382-419E-8A72-D118972D3765}"/>
              </a:ext>
            </a:extLst>
          </p:cNvPr>
          <p:cNvSpPr txBox="1"/>
          <p:nvPr/>
        </p:nvSpPr>
        <p:spPr>
          <a:xfrm>
            <a:off x="5853037" y="1415345"/>
            <a:ext cx="6549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Top 10 countries for annual and accumulative solar PV instalment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E048E4-2623-43C0-89F4-12DCA476FC90}"/>
              </a:ext>
            </a:extLst>
          </p:cNvPr>
          <p:cNvSpPr txBox="1"/>
          <p:nvPr/>
        </p:nvSpPr>
        <p:spPr>
          <a:xfrm>
            <a:off x="9127740" y="5034974"/>
            <a:ext cx="2218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Source: IEA, 2020</a:t>
            </a:r>
          </a:p>
        </p:txBody>
      </p:sp>
    </p:spTree>
    <p:extLst>
      <p:ext uri="{BB962C8B-B14F-4D97-AF65-F5344CB8AC3E}">
        <p14:creationId xmlns:p14="http://schemas.microsoft.com/office/powerpoint/2010/main" val="73299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5A48-5F89-4B4C-B1AA-221568A6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285612"/>
            <a:ext cx="11314044" cy="695049"/>
          </a:xfrm>
        </p:spPr>
        <p:txBody>
          <a:bodyPr>
            <a:normAutofit fontScale="90000"/>
          </a:bodyPr>
          <a:lstStyle/>
          <a:p>
            <a:r>
              <a:rPr lang="en-GB" dirty="0"/>
              <a:t>China’s technology capacity also grows exponentially </a:t>
            </a:r>
          </a:p>
        </p:txBody>
      </p:sp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F15215E0-11CA-4628-90AD-CB227ADFE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29" y="2317778"/>
            <a:ext cx="5652288" cy="286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D6A869-BD62-43AB-9A54-AE01649A9F7C}"/>
              </a:ext>
            </a:extLst>
          </p:cNvPr>
          <p:cNvSpPr txBox="1"/>
          <p:nvPr/>
        </p:nvSpPr>
        <p:spPr>
          <a:xfrm>
            <a:off x="6597748" y="1682336"/>
            <a:ext cx="526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 10 wind turbine suppliers in 2019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4FE4A49-4AC8-4613-938C-B14751DBB07D}"/>
              </a:ext>
            </a:extLst>
          </p:cNvPr>
          <p:cNvSpPr/>
          <p:nvPr/>
        </p:nvSpPr>
        <p:spPr>
          <a:xfrm>
            <a:off x="6096000" y="3068352"/>
            <a:ext cx="576777" cy="1257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AFDFB29-F49E-4F00-B5BA-53B46C8329B0}"/>
              </a:ext>
            </a:extLst>
          </p:cNvPr>
          <p:cNvSpPr/>
          <p:nvPr/>
        </p:nvSpPr>
        <p:spPr>
          <a:xfrm>
            <a:off x="6020971" y="3829331"/>
            <a:ext cx="576776" cy="1257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B8290B5-22E1-4969-B9F2-088643EB8B5E}"/>
              </a:ext>
            </a:extLst>
          </p:cNvPr>
          <p:cNvSpPr/>
          <p:nvPr/>
        </p:nvSpPr>
        <p:spPr>
          <a:xfrm>
            <a:off x="6144970" y="3551663"/>
            <a:ext cx="576777" cy="1257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BDC3B30-253D-4EC2-BFE8-D0E3605794D9}"/>
              </a:ext>
            </a:extLst>
          </p:cNvPr>
          <p:cNvSpPr/>
          <p:nvPr/>
        </p:nvSpPr>
        <p:spPr>
          <a:xfrm>
            <a:off x="5616928" y="4535841"/>
            <a:ext cx="576776" cy="1266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4C3BD40-F76D-483B-83AB-AE8A261098D4}"/>
              </a:ext>
            </a:extLst>
          </p:cNvPr>
          <p:cNvSpPr/>
          <p:nvPr/>
        </p:nvSpPr>
        <p:spPr>
          <a:xfrm>
            <a:off x="6309359" y="4802184"/>
            <a:ext cx="576471" cy="1261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430616-8346-44F5-BFF4-0EDBA2C8C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67" y="2103847"/>
            <a:ext cx="3865913" cy="35259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0A5FC6-86A6-4C2A-954B-1CB41E8168BD}"/>
              </a:ext>
            </a:extLst>
          </p:cNvPr>
          <p:cNvSpPr txBox="1"/>
          <p:nvPr/>
        </p:nvSpPr>
        <p:spPr>
          <a:xfrm>
            <a:off x="1183974" y="1682336"/>
            <a:ext cx="526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 10 Solar PV suppliers in 2019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26E1158-9234-46DB-BD12-B98BE6D1CB19}"/>
              </a:ext>
            </a:extLst>
          </p:cNvPr>
          <p:cNvSpPr/>
          <p:nvPr/>
        </p:nvSpPr>
        <p:spPr>
          <a:xfrm>
            <a:off x="2567446" y="3654938"/>
            <a:ext cx="576777" cy="1257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39907F0-A7C1-4940-ABDF-4A1046F14664}"/>
              </a:ext>
            </a:extLst>
          </p:cNvPr>
          <p:cNvSpPr/>
          <p:nvPr/>
        </p:nvSpPr>
        <p:spPr>
          <a:xfrm>
            <a:off x="2567445" y="3929673"/>
            <a:ext cx="576777" cy="12571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5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E5BE-80DA-46DC-9971-5B57A289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42942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China-Africa</a:t>
            </a:r>
            <a:r>
              <a:rPr lang="en-GB" altLang="zh-CN" dirty="0"/>
              <a:t> cooperation in the power sector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5B7EE-2F26-4815-A41C-DC4626003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550" y="3799773"/>
            <a:ext cx="4755450" cy="2406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928003-A040-4B88-932F-3974A26472C9}"/>
              </a:ext>
            </a:extLst>
          </p:cNvPr>
          <p:cNvSpPr txBox="1"/>
          <p:nvPr/>
        </p:nvSpPr>
        <p:spPr>
          <a:xfrm>
            <a:off x="594360" y="1288486"/>
            <a:ext cx="942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Chinese loans to Africa in the power sector: over 30 billion total commitment, 165 projects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B3646-2B7F-466F-9EDD-CCDB5F3D2A66}"/>
              </a:ext>
            </a:extLst>
          </p:cNvPr>
          <p:cNvSpPr txBox="1"/>
          <p:nvPr/>
        </p:nvSpPr>
        <p:spPr>
          <a:xfrm>
            <a:off x="7527236" y="6206463"/>
            <a:ext cx="4664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Kinkon</a:t>
            </a:r>
            <a:r>
              <a:rPr lang="en-GB" dirty="0"/>
              <a:t> Hydropower station in Guinea constructed between 1963-1966 by PowerChina  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E46F8F8-62B7-4441-A728-3BC8FF0AB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572288"/>
              </p:ext>
            </p:extLst>
          </p:nvPr>
        </p:nvGraphicFramePr>
        <p:xfrm>
          <a:off x="594360" y="1934817"/>
          <a:ext cx="6796847" cy="449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DA5AFD-1456-4CEA-971D-A03497A18324}"/>
              </a:ext>
            </a:extLst>
          </p:cNvPr>
          <p:cNvSpPr txBox="1"/>
          <p:nvPr/>
        </p:nvSpPr>
        <p:spPr>
          <a:xfrm>
            <a:off x="278296" y="6431631"/>
            <a:ext cx="739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John Hopkins University China Africa Research Initiative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556CF-0BB3-482E-BDB9-E0CE64F1C426}"/>
              </a:ext>
            </a:extLst>
          </p:cNvPr>
          <p:cNvSpPr txBox="1"/>
          <p:nvPr/>
        </p:nvSpPr>
        <p:spPr>
          <a:xfrm>
            <a:off x="7436550" y="1815548"/>
            <a:ext cx="4755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China is </a:t>
            </a:r>
            <a:r>
              <a:rPr lang="en-GB" b="1" dirty="0"/>
              <a:t>not</a:t>
            </a:r>
            <a:r>
              <a:rPr lang="en-GB" dirty="0"/>
              <a:t> a ‘new’ player in Africa’s power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growth of Chinese loans is tremendous started even before the financial crisis in 2008 and but </a:t>
            </a:r>
            <a:r>
              <a:rPr lang="en-GB" b="1" i="1" dirty="0"/>
              <a:t>not</a:t>
            </a:r>
            <a:r>
              <a:rPr lang="en-GB" dirty="0"/>
              <a:t> linear</a:t>
            </a:r>
          </a:p>
        </p:txBody>
      </p:sp>
    </p:spTree>
    <p:extLst>
      <p:ext uri="{BB962C8B-B14F-4D97-AF65-F5344CB8AC3E}">
        <p14:creationId xmlns:p14="http://schemas.microsoft.com/office/powerpoint/2010/main" val="186686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E3AC-9ECA-482E-A200-F53BFD45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67" y="170001"/>
            <a:ext cx="10515600" cy="628788"/>
          </a:xfrm>
        </p:spPr>
        <p:txBody>
          <a:bodyPr>
            <a:normAutofit/>
          </a:bodyPr>
          <a:lstStyle/>
          <a:p>
            <a:r>
              <a:rPr lang="en-GB" sz="3200" dirty="0"/>
              <a:t>Chinese wind and solar PV activities are small but growing: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3D546-9285-43A9-8B51-848098A347C2}"/>
              </a:ext>
            </a:extLst>
          </p:cNvPr>
          <p:cNvSpPr txBox="1"/>
          <p:nvPr/>
        </p:nvSpPr>
        <p:spPr>
          <a:xfrm>
            <a:off x="9144000" y="5936974"/>
            <a:ext cx="2366962" cy="4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E55FA4-FD45-4172-94F8-F44B026B7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41422"/>
              </p:ext>
            </p:extLst>
          </p:nvPr>
        </p:nvGraphicFramePr>
        <p:xfrm>
          <a:off x="681038" y="798790"/>
          <a:ext cx="10829924" cy="5406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4325">
                  <a:extLst>
                    <a:ext uri="{9D8B030D-6E8A-4147-A177-3AD203B41FA5}">
                      <a16:colId xmlns:a16="http://schemas.microsoft.com/office/drawing/2014/main" val="3660776725"/>
                    </a:ext>
                  </a:extLst>
                </a:gridCol>
                <a:gridCol w="2671064">
                  <a:extLst>
                    <a:ext uri="{9D8B030D-6E8A-4147-A177-3AD203B41FA5}">
                      <a16:colId xmlns:a16="http://schemas.microsoft.com/office/drawing/2014/main" val="1634397049"/>
                    </a:ext>
                  </a:extLst>
                </a:gridCol>
                <a:gridCol w="1253741">
                  <a:extLst>
                    <a:ext uri="{9D8B030D-6E8A-4147-A177-3AD203B41FA5}">
                      <a16:colId xmlns:a16="http://schemas.microsoft.com/office/drawing/2014/main" val="366786746"/>
                    </a:ext>
                  </a:extLst>
                </a:gridCol>
                <a:gridCol w="1793233">
                  <a:extLst>
                    <a:ext uri="{9D8B030D-6E8A-4147-A177-3AD203B41FA5}">
                      <a16:colId xmlns:a16="http://schemas.microsoft.com/office/drawing/2014/main" val="2110619908"/>
                    </a:ext>
                  </a:extLst>
                </a:gridCol>
                <a:gridCol w="3917561">
                  <a:extLst>
                    <a:ext uri="{9D8B030D-6E8A-4147-A177-3AD203B41FA5}">
                      <a16:colId xmlns:a16="http://schemas.microsoft.com/office/drawing/2014/main" val="1331891022"/>
                    </a:ext>
                  </a:extLst>
                </a:gridCol>
              </a:tblGrid>
              <a:tr h="2293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>
                          <a:effectLst/>
                        </a:rPr>
                        <a:t>Country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>
                          <a:effectLst/>
                        </a:rPr>
                        <a:t>Plant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>
                          <a:effectLst/>
                        </a:rPr>
                        <a:t>Capacity MW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>
                          <a:effectLst/>
                        </a:rPr>
                        <a:t>Status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Chinese involvement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1512650779"/>
                  </a:ext>
                </a:extLst>
              </a:tr>
              <a:tr h="2374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Ethiopia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Adama 1 wind plant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Completed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sng" strike="noStrike">
                          <a:effectLst/>
                          <a:hlinkClick r:id="rId2" action="ppaction://hlinkfile"/>
                        </a:rPr>
                        <a:t>EPC+ financing[1] </a:t>
                      </a:r>
                      <a:endParaRPr lang="en-GB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3358293778"/>
                  </a:ext>
                </a:extLst>
              </a:tr>
              <a:tr h="23749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Adama II wind plant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153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Completed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EPC+ financing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1813665340"/>
                  </a:ext>
                </a:extLst>
              </a:tr>
              <a:tr h="237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Aysha II wind plant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Under construction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EPC+ financing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3770076268"/>
                  </a:ext>
                </a:extLst>
              </a:tr>
              <a:tr h="2374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Egypt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err="1">
                          <a:effectLst/>
                        </a:rPr>
                        <a:t>Benban</a:t>
                      </a:r>
                      <a:r>
                        <a:rPr lang="en-GB" sz="1100" u="none" strike="noStrike" dirty="0">
                          <a:effectLst/>
                        </a:rPr>
                        <a:t> solar plant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>
                          <a:effectLst/>
                        </a:rPr>
                        <a:t>251.5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Under construction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Project financing and supplying of technology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711143464"/>
                  </a:ext>
                </a:extLst>
              </a:tr>
              <a:tr h="300137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South Africa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De Aar phase 1 and 2 wind farms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244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Completed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Project developer/sponsor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2631848552"/>
                  </a:ext>
                </a:extLst>
              </a:tr>
              <a:tr h="237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The Golden Valley wind plant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Under construction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Technology supplier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598810948"/>
                  </a:ext>
                </a:extLst>
              </a:tr>
              <a:tr h="237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Excelsior wind plant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Under construction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Technology supplier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1752797448"/>
                  </a:ext>
                </a:extLst>
              </a:tr>
              <a:tr h="3291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err="1">
                          <a:effectLst/>
                        </a:rPr>
                        <a:t>Klipheuwel-Dassiesklip</a:t>
                      </a:r>
                      <a:r>
                        <a:rPr lang="en-GB" sz="1100" u="none" strike="noStrike" dirty="0">
                          <a:effectLst/>
                        </a:rPr>
                        <a:t> wind plant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Completed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Technology supplier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678351482"/>
                  </a:ext>
                </a:extLst>
              </a:tr>
              <a:tr h="237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Van Stadens wind plant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Completed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Technology supplier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2871424505"/>
                  </a:ext>
                </a:extLst>
              </a:tr>
              <a:tr h="237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Soutpan Solar plant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Completed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Equity investor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2098043488"/>
                  </a:ext>
                </a:extLst>
              </a:tr>
              <a:tr h="237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Witkop solar plant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Completed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Equity investor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561687229"/>
                  </a:ext>
                </a:extLst>
              </a:tr>
              <a:tr h="237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Lesedi solar plant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Completed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Technology supplier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2497494946"/>
                  </a:ext>
                </a:extLst>
              </a:tr>
              <a:tr h="237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Letsatsi solar plant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Completed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Technology supplier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2785151995"/>
                  </a:ext>
                </a:extLst>
              </a:tr>
              <a:tr h="2374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sng" strike="noStrike">
                          <a:effectLst/>
                          <a:hlinkClick r:id="rId3" action="ppaction://hlinkfile"/>
                        </a:rPr>
                        <a:t>Solar Capital Orange[3]</a:t>
                      </a:r>
                      <a:endParaRPr lang="en-GB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Partially completed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Technology suppliers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3935239584"/>
                  </a:ext>
                </a:extLst>
              </a:tr>
              <a:tr h="2374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Kenya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Garissa solar plant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Completed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EPC + financing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4046826212"/>
                  </a:ext>
                </a:extLst>
              </a:tr>
              <a:tr h="2374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Senegal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Wind plant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EPC contract signed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EPC contractor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3559041657"/>
                  </a:ext>
                </a:extLst>
              </a:tr>
              <a:tr h="2374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Tanzania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Wind plant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600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Unclear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Project developer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859225478"/>
                  </a:ext>
                </a:extLst>
              </a:tr>
              <a:tr h="2374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Ghana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Solar plant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effectLst/>
                        </a:rPr>
                        <a:t>20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Unclear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Project developer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3681133286"/>
                  </a:ext>
                </a:extLst>
              </a:tr>
              <a:tr h="2374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sng" strike="noStrike">
                          <a:effectLst/>
                          <a:hlinkClick r:id="rId4" action="ppaction://hlinkfile"/>
                        </a:rPr>
                        <a:t>Zimbabwe[4]</a:t>
                      </a:r>
                      <a:endParaRPr lang="en-GB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Gwanda solar plant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Unclear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Project developer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4291042565"/>
                  </a:ext>
                </a:extLst>
              </a:tr>
              <a:tr h="2731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Uganda</a:t>
                      </a:r>
                      <a:r>
                        <a:rPr lang="en-GB" sz="1100" u="sng" strike="noStrike" baseline="30000">
                          <a:effectLst/>
                        </a:rPr>
                        <a:t>[1]</a:t>
                      </a:r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Solar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Planned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EPC + financing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664205151"/>
                  </a:ext>
                </a:extLst>
              </a:tr>
              <a:tr h="2374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sng" strike="noStrike">
                          <a:effectLst/>
                          <a:hlinkClick r:id="rId5" action="ppaction://hlinkfile"/>
                        </a:rPr>
                        <a:t>Zambia[2] </a:t>
                      </a:r>
                      <a:endParaRPr lang="en-GB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Solar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effectLst/>
                        </a:rPr>
                        <a:t>600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Planned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EPC + financing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3" marR="9153" marT="9153" marB="0" anchor="ctr"/>
                </a:tc>
                <a:extLst>
                  <a:ext uri="{0D108BD9-81ED-4DB2-BD59-A6C34878D82A}">
                    <a16:rowId xmlns:a16="http://schemas.microsoft.com/office/drawing/2014/main" val="26955448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2C9E48-1DD0-484D-A83D-A630BA7F6C8C}"/>
              </a:ext>
            </a:extLst>
          </p:cNvPr>
          <p:cNvSpPr txBox="1"/>
          <p:nvPr/>
        </p:nvSpPr>
        <p:spPr>
          <a:xfrm>
            <a:off x="681038" y="6211669"/>
            <a:ext cx="1106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Total 9 Countries, 21 project activities with </a:t>
            </a:r>
            <a:r>
              <a:rPr lang="en-US" altLang="zh-CN" dirty="0"/>
              <a:t>3</a:t>
            </a:r>
            <a:r>
              <a:rPr lang="en-GB" dirty="0"/>
              <a:t>.</a:t>
            </a:r>
            <a:r>
              <a:rPr lang="en-US" altLang="zh-CN" dirty="0"/>
              <a:t>1</a:t>
            </a:r>
            <a:r>
              <a:rPr lang="en-GB" dirty="0"/>
              <a:t>2GW capacity. </a:t>
            </a:r>
          </a:p>
          <a:p>
            <a:pPr algn="r"/>
            <a:r>
              <a:rPr lang="en-GB" dirty="0"/>
              <a:t>Source: </a:t>
            </a:r>
            <a:r>
              <a:rPr lang="en-GB" dirty="0" err="1"/>
              <a:t>Chiyemura</a:t>
            </a:r>
            <a:r>
              <a:rPr lang="en-GB" dirty="0"/>
              <a:t> and Shen, forthcoming </a:t>
            </a:r>
          </a:p>
        </p:txBody>
      </p:sp>
    </p:spTree>
    <p:extLst>
      <p:ext uri="{BB962C8B-B14F-4D97-AF65-F5344CB8AC3E}">
        <p14:creationId xmlns:p14="http://schemas.microsoft.com/office/powerpoint/2010/main" val="297996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951A-33E8-402C-BD9E-2D59A642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117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Are we entering a new 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45E1-D91D-43B6-B8FF-3ED73B38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30" y="1184325"/>
            <a:ext cx="10677939" cy="4028662"/>
          </a:xfrm>
        </p:spPr>
        <p:txBody>
          <a:bodyPr>
            <a:normAutofit/>
          </a:bodyPr>
          <a:lstStyle/>
          <a:p>
            <a:r>
              <a:rPr lang="en-GB" sz="2400" dirty="0"/>
              <a:t>How keen are Chinese companies indeed? Between domestic markets, other overseas market, and African market</a:t>
            </a:r>
          </a:p>
          <a:p>
            <a:endParaRPr lang="en-GB" sz="2400" dirty="0"/>
          </a:p>
          <a:p>
            <a:r>
              <a:rPr lang="en-GB" sz="2400" dirty="0"/>
              <a:t>How can Chinese financial institutions support highly diversified wind and solar energy projects? Financial innovation and risk appetite </a:t>
            </a:r>
          </a:p>
          <a:p>
            <a:endParaRPr lang="en-GB" sz="2400" dirty="0"/>
          </a:p>
          <a:p>
            <a:r>
              <a:rPr lang="en-GB" sz="2400" dirty="0"/>
              <a:t>Who and how to engage with African stakeholders more constructively? Between institutional development, capacity building, community communication, and sectoral development strategy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B8D1E-6584-489E-AE92-22037E64D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048" y="5016848"/>
            <a:ext cx="3596952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8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512</Words>
  <Application>Microsoft Office PowerPoint</Application>
  <PresentationFormat>Widescreen</PresentationFormat>
  <Paragraphs>145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Is China winning the global green energy race? </vt:lpstr>
      <vt:lpstr>China’s technology capacity also grows exponentially </vt:lpstr>
      <vt:lpstr>China-Africa cooperation in the power sector</vt:lpstr>
      <vt:lpstr>Chinese wind and solar PV activities are small but growing:</vt:lpstr>
      <vt:lpstr>Are we entering a new age?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 Shen</dc:creator>
  <cp:lastModifiedBy>Wei Shen</cp:lastModifiedBy>
  <cp:revision>50</cp:revision>
  <dcterms:created xsi:type="dcterms:W3CDTF">2020-10-25T07:16:50Z</dcterms:created>
  <dcterms:modified xsi:type="dcterms:W3CDTF">2020-10-28T11:35:52Z</dcterms:modified>
</cp:coreProperties>
</file>