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2" r:id="rId5"/>
    <p:sldMasterId id="2147483667" r:id="rId6"/>
  </p:sldMasterIdLst>
  <p:sldIdLst>
    <p:sldId id="273" r:id="rId7"/>
    <p:sldId id="258" r:id="rId8"/>
    <p:sldId id="274" r:id="rId9"/>
    <p:sldId id="269" r:id="rId10"/>
    <p:sldId id="264" r:id="rId11"/>
    <p:sldId id="278" r:id="rId12"/>
    <p:sldId id="281" r:id="rId13"/>
    <p:sldId id="282" r:id="rId14"/>
    <p:sldId id="283" r:id="rId15"/>
    <p:sldId id="321" r:id="rId16"/>
    <p:sldId id="270"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9A002A-DDF1-4BC2-8959-D4E3C29E4B99}" v="170" dt="2020-11-16T15:40:25.1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8" d="100"/>
          <a:sy n="128" d="100"/>
        </p:scale>
        <p:origin x="168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'Total RE Installed Capacity'!$B$1</c:f>
              <c:strCache>
                <c:ptCount val="1"/>
                <c:pt idx="0">
                  <c:v>2010</c:v>
                </c:pt>
              </c:strCache>
            </c:strRef>
          </c:tx>
          <c:spPr>
            <a:solidFill>
              <a:srgbClr val="FF0000"/>
            </a:solidFill>
            <a:ln>
              <a:noFill/>
            </a:ln>
            <a:effectLst/>
          </c:spPr>
          <c:invertIfNegative val="0"/>
          <c:cat>
            <c:strRef>
              <c:f>'Total RE Installed Capacity'!$A$2:$A$10</c:f>
              <c:strCache>
                <c:ptCount val="9"/>
                <c:pt idx="0">
                  <c:v>Africa</c:v>
                </c:pt>
                <c:pt idx="1">
                  <c:v>Ethiopia </c:v>
                </c:pt>
                <c:pt idx="2">
                  <c:v>South Africa</c:v>
                </c:pt>
                <c:pt idx="3">
                  <c:v>Asia</c:v>
                </c:pt>
                <c:pt idx="4">
                  <c:v>China</c:v>
                </c:pt>
                <c:pt idx="5">
                  <c:v>Europe</c:v>
                </c:pt>
                <c:pt idx="6">
                  <c:v>North America</c:v>
                </c:pt>
                <c:pt idx="7">
                  <c:v>Oceania</c:v>
                </c:pt>
                <c:pt idx="8">
                  <c:v>South America</c:v>
                </c:pt>
              </c:strCache>
            </c:strRef>
          </c:cat>
          <c:val>
            <c:numRef>
              <c:f>'Total RE Installed Capacity'!$B$2:$B$10</c:f>
              <c:numCache>
                <c:formatCode>General</c:formatCode>
                <c:ptCount val="9"/>
                <c:pt idx="0">
                  <c:v>27330</c:v>
                </c:pt>
                <c:pt idx="1">
                  <c:v>1902</c:v>
                </c:pt>
                <c:pt idx="2">
                  <c:v>993</c:v>
                </c:pt>
                <c:pt idx="3">
                  <c:v>387287</c:v>
                </c:pt>
                <c:pt idx="4">
                  <c:v>233257</c:v>
                </c:pt>
                <c:pt idx="5">
                  <c:v>322106</c:v>
                </c:pt>
                <c:pt idx="6">
                  <c:v>232124</c:v>
                </c:pt>
                <c:pt idx="7">
                  <c:v>18529</c:v>
                </c:pt>
                <c:pt idx="8">
                  <c:v>146538</c:v>
                </c:pt>
              </c:numCache>
            </c:numRef>
          </c:val>
          <c:extLst>
            <c:ext xmlns:c16="http://schemas.microsoft.com/office/drawing/2014/chart" uri="{C3380CC4-5D6E-409C-BE32-E72D297353CC}">
              <c16:uniqueId val="{00000000-20DA-47AA-B096-EDA5278E8F4D}"/>
            </c:ext>
          </c:extLst>
        </c:ser>
        <c:ser>
          <c:idx val="1"/>
          <c:order val="1"/>
          <c:tx>
            <c:strRef>
              <c:f>'Total RE Installed Capacity'!$C$1</c:f>
              <c:strCache>
                <c:ptCount val="1"/>
                <c:pt idx="0">
                  <c:v>2015</c:v>
                </c:pt>
              </c:strCache>
            </c:strRef>
          </c:tx>
          <c:spPr>
            <a:solidFill>
              <a:srgbClr val="00B050"/>
            </a:solidFill>
            <a:ln>
              <a:noFill/>
            </a:ln>
            <a:effectLst/>
          </c:spPr>
          <c:invertIfNegative val="0"/>
          <c:cat>
            <c:strRef>
              <c:f>'Total RE Installed Capacity'!$A$2:$A$10</c:f>
              <c:strCache>
                <c:ptCount val="9"/>
                <c:pt idx="0">
                  <c:v>Africa</c:v>
                </c:pt>
                <c:pt idx="1">
                  <c:v>Ethiopia </c:v>
                </c:pt>
                <c:pt idx="2">
                  <c:v>South Africa</c:v>
                </c:pt>
                <c:pt idx="3">
                  <c:v>Asia</c:v>
                </c:pt>
                <c:pt idx="4">
                  <c:v>China</c:v>
                </c:pt>
                <c:pt idx="5">
                  <c:v>Europe</c:v>
                </c:pt>
                <c:pt idx="6">
                  <c:v>North America</c:v>
                </c:pt>
                <c:pt idx="7">
                  <c:v>Oceania</c:v>
                </c:pt>
                <c:pt idx="8">
                  <c:v>South America</c:v>
                </c:pt>
              </c:strCache>
            </c:strRef>
          </c:cat>
          <c:val>
            <c:numRef>
              <c:f>'Total RE Installed Capacity'!$C$2:$C$10</c:f>
              <c:numCache>
                <c:formatCode>General</c:formatCode>
                <c:ptCount val="9"/>
                <c:pt idx="0">
                  <c:v>35287</c:v>
                </c:pt>
                <c:pt idx="1">
                  <c:v>2619</c:v>
                </c:pt>
                <c:pt idx="2">
                  <c:v>34290</c:v>
                </c:pt>
                <c:pt idx="3">
                  <c:v>716985</c:v>
                </c:pt>
                <c:pt idx="4">
                  <c:v>479103</c:v>
                </c:pt>
                <c:pt idx="5">
                  <c:v>465037</c:v>
                </c:pt>
                <c:pt idx="6">
                  <c:v>307701</c:v>
                </c:pt>
                <c:pt idx="7">
                  <c:v>26436</c:v>
                </c:pt>
                <c:pt idx="8">
                  <c:v>178783</c:v>
                </c:pt>
              </c:numCache>
            </c:numRef>
          </c:val>
          <c:extLst>
            <c:ext xmlns:c16="http://schemas.microsoft.com/office/drawing/2014/chart" uri="{C3380CC4-5D6E-409C-BE32-E72D297353CC}">
              <c16:uniqueId val="{00000001-20DA-47AA-B096-EDA5278E8F4D}"/>
            </c:ext>
          </c:extLst>
        </c:ser>
        <c:ser>
          <c:idx val="2"/>
          <c:order val="2"/>
          <c:tx>
            <c:strRef>
              <c:f>'Total RE Installed Capacity'!$D$1</c:f>
              <c:strCache>
                <c:ptCount val="1"/>
                <c:pt idx="0">
                  <c:v>2019</c:v>
                </c:pt>
              </c:strCache>
            </c:strRef>
          </c:tx>
          <c:spPr>
            <a:solidFill>
              <a:sysClr val="windowText" lastClr="000000"/>
            </a:solidFill>
            <a:ln>
              <a:noFill/>
            </a:ln>
            <a:effectLst/>
          </c:spPr>
          <c:invertIfNegative val="0"/>
          <c:cat>
            <c:strRef>
              <c:f>'Total RE Installed Capacity'!$A$2:$A$10</c:f>
              <c:strCache>
                <c:ptCount val="9"/>
                <c:pt idx="0">
                  <c:v>Africa</c:v>
                </c:pt>
                <c:pt idx="1">
                  <c:v>Ethiopia </c:v>
                </c:pt>
                <c:pt idx="2">
                  <c:v>South Africa</c:v>
                </c:pt>
                <c:pt idx="3">
                  <c:v>Asia</c:v>
                </c:pt>
                <c:pt idx="4">
                  <c:v>China</c:v>
                </c:pt>
                <c:pt idx="5">
                  <c:v>Europe</c:v>
                </c:pt>
                <c:pt idx="6">
                  <c:v>North America</c:v>
                </c:pt>
                <c:pt idx="7">
                  <c:v>Oceania</c:v>
                </c:pt>
                <c:pt idx="8">
                  <c:v>South America</c:v>
                </c:pt>
              </c:strCache>
            </c:strRef>
          </c:cat>
          <c:val>
            <c:numRef>
              <c:f>'Total RE Installed Capacity'!$D$2:$D$10</c:f>
              <c:numCache>
                <c:formatCode>General</c:formatCode>
                <c:ptCount val="9"/>
                <c:pt idx="0">
                  <c:v>48446</c:v>
                </c:pt>
                <c:pt idx="1">
                  <c:v>4450</c:v>
                </c:pt>
                <c:pt idx="2">
                  <c:v>61671</c:v>
                </c:pt>
                <c:pt idx="3">
                  <c:v>1119265</c:v>
                </c:pt>
                <c:pt idx="4">
                  <c:v>758626</c:v>
                </c:pt>
                <c:pt idx="5">
                  <c:v>573612</c:v>
                </c:pt>
                <c:pt idx="6">
                  <c:v>391241</c:v>
                </c:pt>
                <c:pt idx="7">
                  <c:v>37149</c:v>
                </c:pt>
                <c:pt idx="8">
                  <c:v>220986</c:v>
                </c:pt>
              </c:numCache>
            </c:numRef>
          </c:val>
          <c:extLst>
            <c:ext xmlns:c16="http://schemas.microsoft.com/office/drawing/2014/chart" uri="{C3380CC4-5D6E-409C-BE32-E72D297353CC}">
              <c16:uniqueId val="{00000002-20DA-47AA-B096-EDA5278E8F4D}"/>
            </c:ext>
          </c:extLst>
        </c:ser>
        <c:dLbls>
          <c:showLegendKey val="0"/>
          <c:showVal val="0"/>
          <c:showCatName val="0"/>
          <c:showSerName val="0"/>
          <c:showPercent val="0"/>
          <c:showBubbleSize val="0"/>
        </c:dLbls>
        <c:gapWidth val="150"/>
        <c:axId val="463468392"/>
        <c:axId val="463462160"/>
      </c:barChart>
      <c:catAx>
        <c:axId val="463468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463462160"/>
        <c:crosses val="autoZero"/>
        <c:auto val="1"/>
        <c:lblAlgn val="ctr"/>
        <c:lblOffset val="100"/>
        <c:noMultiLvlLbl val="0"/>
      </c:catAx>
      <c:valAx>
        <c:axId val="463462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GB" dirty="0"/>
                  <a:t>Installed capacity (MW)</a:t>
                </a:r>
              </a:p>
            </c:rich>
          </c:tx>
          <c:layout>
            <c:manualLayout>
              <c:xMode val="edge"/>
              <c:yMode val="edge"/>
              <c:x val="2.1058734926818395E-2"/>
              <c:y val="0.27474867407712888"/>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46346839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ysClr val="windowText" lastClr="000000"/>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solidFill>
            <a:sysClr val="windowText" lastClr="000000"/>
          </a:solidFill>
          <a:latin typeface="+mn-lt"/>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'Cross comparison by source Afri'!$B$1</c:f>
              <c:strCache>
                <c:ptCount val="1"/>
                <c:pt idx="0">
                  <c:v>2010</c:v>
                </c:pt>
              </c:strCache>
            </c:strRef>
          </c:tx>
          <c:spPr>
            <a:solidFill>
              <a:srgbClr val="FF0000"/>
            </a:solidFill>
            <a:ln>
              <a:noFill/>
            </a:ln>
            <a:effectLst/>
          </c:spPr>
          <c:invertIfNegative val="0"/>
          <c:cat>
            <c:strRef>
              <c:f>'Cross comparison by source Afri'!$A$2:$A$4</c:f>
              <c:strCache>
                <c:ptCount val="3"/>
                <c:pt idx="0">
                  <c:v>Hydro</c:v>
                </c:pt>
                <c:pt idx="1">
                  <c:v>Wind</c:v>
                </c:pt>
                <c:pt idx="2">
                  <c:v>Solar </c:v>
                </c:pt>
              </c:strCache>
            </c:strRef>
          </c:cat>
          <c:val>
            <c:numRef>
              <c:f>'Cross comparison by source Afri'!$B$2:$B$4</c:f>
              <c:numCache>
                <c:formatCode>General</c:formatCode>
                <c:ptCount val="3"/>
                <c:pt idx="0">
                  <c:v>26883</c:v>
                </c:pt>
                <c:pt idx="1">
                  <c:v>861</c:v>
                </c:pt>
                <c:pt idx="2">
                  <c:v>239</c:v>
                </c:pt>
              </c:numCache>
            </c:numRef>
          </c:val>
          <c:extLst>
            <c:ext xmlns:c16="http://schemas.microsoft.com/office/drawing/2014/chart" uri="{C3380CC4-5D6E-409C-BE32-E72D297353CC}">
              <c16:uniqueId val="{00000000-B3A4-493E-A164-A8216FF7115A}"/>
            </c:ext>
          </c:extLst>
        </c:ser>
        <c:ser>
          <c:idx val="1"/>
          <c:order val="1"/>
          <c:tx>
            <c:strRef>
              <c:f>'Cross comparison by source Afri'!$C$1</c:f>
              <c:strCache>
                <c:ptCount val="1"/>
                <c:pt idx="0">
                  <c:v>2015</c:v>
                </c:pt>
              </c:strCache>
            </c:strRef>
          </c:tx>
          <c:spPr>
            <a:solidFill>
              <a:srgbClr val="00B050"/>
            </a:solidFill>
            <a:ln>
              <a:noFill/>
            </a:ln>
            <a:effectLst/>
          </c:spPr>
          <c:invertIfNegative val="0"/>
          <c:cat>
            <c:strRef>
              <c:f>'Cross comparison by source Afri'!$A$2:$A$4</c:f>
              <c:strCache>
                <c:ptCount val="3"/>
                <c:pt idx="0">
                  <c:v>Hydro</c:v>
                </c:pt>
                <c:pt idx="1">
                  <c:v>Wind</c:v>
                </c:pt>
                <c:pt idx="2">
                  <c:v>Solar </c:v>
                </c:pt>
              </c:strCache>
            </c:strRef>
          </c:cat>
          <c:val>
            <c:numRef>
              <c:f>'Cross comparison by source Afri'!$C$2:$C$4</c:f>
              <c:numCache>
                <c:formatCode>General</c:formatCode>
                <c:ptCount val="3"/>
                <c:pt idx="0">
                  <c:v>29490</c:v>
                </c:pt>
                <c:pt idx="1">
                  <c:v>3318</c:v>
                </c:pt>
                <c:pt idx="2">
                  <c:v>2248</c:v>
                </c:pt>
              </c:numCache>
            </c:numRef>
          </c:val>
          <c:extLst>
            <c:ext xmlns:c16="http://schemas.microsoft.com/office/drawing/2014/chart" uri="{C3380CC4-5D6E-409C-BE32-E72D297353CC}">
              <c16:uniqueId val="{00000001-B3A4-493E-A164-A8216FF7115A}"/>
            </c:ext>
          </c:extLst>
        </c:ser>
        <c:ser>
          <c:idx val="2"/>
          <c:order val="2"/>
          <c:tx>
            <c:strRef>
              <c:f>'Cross comparison by source Afri'!$D$1</c:f>
              <c:strCache>
                <c:ptCount val="1"/>
                <c:pt idx="0">
                  <c:v>2019</c:v>
                </c:pt>
              </c:strCache>
            </c:strRef>
          </c:tx>
          <c:spPr>
            <a:solidFill>
              <a:sysClr val="windowText" lastClr="000000"/>
            </a:solidFill>
            <a:ln>
              <a:noFill/>
            </a:ln>
            <a:effectLst/>
          </c:spPr>
          <c:invertIfNegative val="0"/>
          <c:cat>
            <c:strRef>
              <c:f>'Cross comparison by source Afri'!$A$2:$A$4</c:f>
              <c:strCache>
                <c:ptCount val="3"/>
                <c:pt idx="0">
                  <c:v>Hydro</c:v>
                </c:pt>
                <c:pt idx="1">
                  <c:v>Wind</c:v>
                </c:pt>
                <c:pt idx="2">
                  <c:v>Solar </c:v>
                </c:pt>
              </c:strCache>
            </c:strRef>
          </c:cat>
          <c:val>
            <c:numRef>
              <c:f>'Cross comparison by source Afri'!$D$2:$D$4</c:f>
              <c:numCache>
                <c:formatCode>General</c:formatCode>
                <c:ptCount val="3"/>
                <c:pt idx="0">
                  <c:v>35887</c:v>
                </c:pt>
                <c:pt idx="1">
                  <c:v>5770</c:v>
                </c:pt>
                <c:pt idx="2">
                  <c:v>7441</c:v>
                </c:pt>
              </c:numCache>
            </c:numRef>
          </c:val>
          <c:extLst>
            <c:ext xmlns:c16="http://schemas.microsoft.com/office/drawing/2014/chart" uri="{C3380CC4-5D6E-409C-BE32-E72D297353CC}">
              <c16:uniqueId val="{00000002-B3A4-493E-A164-A8216FF7115A}"/>
            </c:ext>
          </c:extLst>
        </c:ser>
        <c:dLbls>
          <c:showLegendKey val="0"/>
          <c:showVal val="0"/>
          <c:showCatName val="0"/>
          <c:showSerName val="0"/>
          <c:showPercent val="0"/>
          <c:showBubbleSize val="0"/>
        </c:dLbls>
        <c:gapWidth val="150"/>
        <c:axId val="658285576"/>
        <c:axId val="658290496"/>
      </c:barChart>
      <c:catAx>
        <c:axId val="658285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58290496"/>
        <c:crosses val="autoZero"/>
        <c:auto val="1"/>
        <c:lblAlgn val="ctr"/>
        <c:lblOffset val="100"/>
        <c:noMultiLvlLbl val="0"/>
      </c:catAx>
      <c:valAx>
        <c:axId val="6582904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r>
                  <a:rPr lang="en-GB"/>
                  <a:t>Installed capacity (MW)</a:t>
                </a:r>
              </a:p>
            </c:rich>
          </c:tx>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5828557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ysClr val="windowText" lastClr="000000"/>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sz="900">
          <a:solidFill>
            <a:sysClr val="windowText" lastClr="000000"/>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68418F8-B52F-4661-8ABA-69BB3ADD6675}"/>
              </a:ext>
            </a:extLst>
          </p:cNvPr>
          <p:cNvSpPr>
            <a:spLocks noGrp="1"/>
          </p:cNvSpPr>
          <p:nvPr>
            <p:ph type="ctrTitle" hasCustomPrompt="1"/>
          </p:nvPr>
        </p:nvSpPr>
        <p:spPr>
          <a:xfrm>
            <a:off x="515861" y="2160001"/>
            <a:ext cx="7920773" cy="997196"/>
          </a:xfrm>
          <a:prstGeom prst="rect">
            <a:avLst/>
          </a:prstGeom>
        </p:spPr>
        <p:txBody>
          <a:bodyPr wrap="square" lIns="0" tIns="0" rIns="0" bIns="0" anchor="t" anchorCtr="0">
            <a:spAutoFit/>
          </a:bodyPr>
          <a:lstStyle>
            <a:lvl1pPr algn="l">
              <a:defRPr sz="3600" b="1">
                <a:solidFill>
                  <a:schemeClr val="bg1"/>
                </a:solidFill>
              </a:defRPr>
            </a:lvl1pPr>
          </a:lstStyle>
          <a:p>
            <a:r>
              <a:rPr lang="en-US" dirty="0"/>
              <a:t>PRESENTATION</a:t>
            </a:r>
            <a:br>
              <a:rPr lang="en-US" dirty="0"/>
            </a:br>
            <a:r>
              <a:rPr lang="en-US" dirty="0"/>
              <a:t>TITLE</a:t>
            </a:r>
          </a:p>
        </p:txBody>
      </p:sp>
      <p:sp>
        <p:nvSpPr>
          <p:cNvPr id="8" name="Subtitle 2">
            <a:extLst>
              <a:ext uri="{FF2B5EF4-FFF2-40B4-BE49-F238E27FC236}">
                <a16:creationId xmlns:a16="http://schemas.microsoft.com/office/drawing/2014/main" id="{52444CB2-243C-41A0-8F6C-F772E768A38C}"/>
              </a:ext>
            </a:extLst>
          </p:cNvPr>
          <p:cNvSpPr>
            <a:spLocks noGrp="1"/>
          </p:cNvSpPr>
          <p:nvPr>
            <p:ph type="subTitle" idx="1" hasCustomPrompt="1"/>
          </p:nvPr>
        </p:nvSpPr>
        <p:spPr>
          <a:xfrm>
            <a:off x="515861" y="3166992"/>
            <a:ext cx="7920774" cy="249299"/>
          </a:xfrm>
          <a:prstGeom prst="rect">
            <a:avLst/>
          </a:prstGeom>
        </p:spPr>
        <p:txBody>
          <a:bodyPr wrap="square" lIns="0" tIns="0" rIns="0" bIns="0">
            <a:spAutoFit/>
          </a:bodyPr>
          <a:lstStyle>
            <a:lvl1pPr marL="0" indent="0" algn="l">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SUB TITLE IN HERE</a:t>
            </a:r>
          </a:p>
        </p:txBody>
      </p:sp>
      <p:sp>
        <p:nvSpPr>
          <p:cNvPr id="9" name="Date Placeholder 3">
            <a:extLst>
              <a:ext uri="{FF2B5EF4-FFF2-40B4-BE49-F238E27FC236}">
                <a16:creationId xmlns:a16="http://schemas.microsoft.com/office/drawing/2014/main" id="{924475ED-B6F3-4114-A316-943C1E2B2DB2}"/>
              </a:ext>
            </a:extLst>
          </p:cNvPr>
          <p:cNvSpPr>
            <a:spLocks noGrp="1"/>
          </p:cNvSpPr>
          <p:nvPr>
            <p:ph type="dt" sz="half" idx="10"/>
          </p:nvPr>
        </p:nvSpPr>
        <p:spPr>
          <a:xfrm>
            <a:off x="274319" y="6431961"/>
            <a:ext cx="2057400" cy="138499"/>
          </a:xfrm>
          <a:prstGeom prst="rect">
            <a:avLst/>
          </a:prstGeom>
        </p:spPr>
        <p:txBody>
          <a:bodyPr lIns="0" tIns="0" rIns="0" bIns="0" anchor="t" anchorCtr="0">
            <a:noAutofit/>
          </a:bodyPr>
          <a:lstStyle>
            <a:lvl1pPr>
              <a:defRPr sz="1000">
                <a:solidFill>
                  <a:schemeClr val="bg1"/>
                </a:solidFill>
              </a:defRPr>
            </a:lvl1pPr>
          </a:lstStyle>
          <a:p>
            <a:endParaRPr lang="en-US" dirty="0"/>
          </a:p>
        </p:txBody>
      </p:sp>
      <p:pic>
        <p:nvPicPr>
          <p:cNvPr id="11" name="Picture 10">
            <a:extLst>
              <a:ext uri="{FF2B5EF4-FFF2-40B4-BE49-F238E27FC236}">
                <a16:creationId xmlns:a16="http://schemas.microsoft.com/office/drawing/2014/main" id="{EDC1F67E-6248-496F-8483-98A65C33F8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0107" y="5538158"/>
            <a:ext cx="1508916" cy="1032300"/>
          </a:xfrm>
          <a:prstGeom prst="rect">
            <a:avLst/>
          </a:prstGeom>
        </p:spPr>
      </p:pic>
    </p:spTree>
    <p:extLst>
      <p:ext uri="{BB962C8B-B14F-4D97-AF65-F5344CB8AC3E}">
        <p14:creationId xmlns:p14="http://schemas.microsoft.com/office/powerpoint/2010/main" val="4235318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 contents 1">
    <p:bg>
      <p:bgRef idx="1001">
        <a:schemeClr val="bg1"/>
      </p:bgRef>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E2698E74-DBB1-4C41-81D5-108634391B7E}"/>
              </a:ext>
            </a:extLst>
          </p:cNvPr>
          <p:cNvSpPr>
            <a:spLocks noGrp="1"/>
          </p:cNvSpPr>
          <p:nvPr>
            <p:ph type="body" sz="quarter" idx="11" hasCustomPrompt="1"/>
          </p:nvPr>
        </p:nvSpPr>
        <p:spPr>
          <a:xfrm>
            <a:off x="4232378" y="1176736"/>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01</a:t>
            </a:r>
          </a:p>
        </p:txBody>
      </p:sp>
      <p:sp>
        <p:nvSpPr>
          <p:cNvPr id="7" name="Text Placeholder 31">
            <a:extLst>
              <a:ext uri="{FF2B5EF4-FFF2-40B4-BE49-F238E27FC236}">
                <a16:creationId xmlns:a16="http://schemas.microsoft.com/office/drawing/2014/main" id="{27D262DD-86D2-472F-9233-2CA4C4F3C48D}"/>
              </a:ext>
            </a:extLst>
          </p:cNvPr>
          <p:cNvSpPr>
            <a:spLocks noGrp="1"/>
          </p:cNvSpPr>
          <p:nvPr>
            <p:ph type="body" sz="quarter" idx="12" hasCustomPrompt="1"/>
          </p:nvPr>
        </p:nvSpPr>
        <p:spPr>
          <a:xfrm>
            <a:off x="4772378" y="1176734"/>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8" name="Text Placeholder 31">
            <a:extLst>
              <a:ext uri="{FF2B5EF4-FFF2-40B4-BE49-F238E27FC236}">
                <a16:creationId xmlns:a16="http://schemas.microsoft.com/office/drawing/2014/main" id="{C0A8910E-3E33-41A3-816B-CD71BE1D50DC}"/>
              </a:ext>
            </a:extLst>
          </p:cNvPr>
          <p:cNvSpPr>
            <a:spLocks noGrp="1"/>
          </p:cNvSpPr>
          <p:nvPr>
            <p:ph type="body" sz="quarter" idx="13" hasCustomPrompt="1"/>
          </p:nvPr>
        </p:nvSpPr>
        <p:spPr>
          <a:xfrm>
            <a:off x="4772378" y="1445872"/>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9" name="Text Placeholder 4">
            <a:extLst>
              <a:ext uri="{FF2B5EF4-FFF2-40B4-BE49-F238E27FC236}">
                <a16:creationId xmlns:a16="http://schemas.microsoft.com/office/drawing/2014/main" id="{DC7DBC2F-B4BA-4FA1-AC8F-C1FB5D329C35}"/>
              </a:ext>
            </a:extLst>
          </p:cNvPr>
          <p:cNvSpPr>
            <a:spLocks noGrp="1"/>
          </p:cNvSpPr>
          <p:nvPr>
            <p:ph type="body" sz="quarter" idx="14" hasCustomPrompt="1"/>
          </p:nvPr>
        </p:nvSpPr>
        <p:spPr>
          <a:xfrm>
            <a:off x="4232378" y="1877243"/>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02</a:t>
            </a:r>
          </a:p>
        </p:txBody>
      </p:sp>
      <p:sp>
        <p:nvSpPr>
          <p:cNvPr id="10" name="Text Placeholder 31">
            <a:extLst>
              <a:ext uri="{FF2B5EF4-FFF2-40B4-BE49-F238E27FC236}">
                <a16:creationId xmlns:a16="http://schemas.microsoft.com/office/drawing/2014/main" id="{E96BEFDD-99B7-4B7A-A883-501F05DEBEB2}"/>
              </a:ext>
            </a:extLst>
          </p:cNvPr>
          <p:cNvSpPr>
            <a:spLocks noGrp="1"/>
          </p:cNvSpPr>
          <p:nvPr>
            <p:ph type="body" sz="quarter" idx="15" hasCustomPrompt="1"/>
          </p:nvPr>
        </p:nvSpPr>
        <p:spPr>
          <a:xfrm>
            <a:off x="4772378" y="1877241"/>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11" name="Text Placeholder 31">
            <a:extLst>
              <a:ext uri="{FF2B5EF4-FFF2-40B4-BE49-F238E27FC236}">
                <a16:creationId xmlns:a16="http://schemas.microsoft.com/office/drawing/2014/main" id="{8F24DFEC-E082-454B-B5C3-50F1E1DD3224}"/>
              </a:ext>
            </a:extLst>
          </p:cNvPr>
          <p:cNvSpPr>
            <a:spLocks noGrp="1"/>
          </p:cNvSpPr>
          <p:nvPr>
            <p:ph type="body" sz="quarter" idx="16" hasCustomPrompt="1"/>
          </p:nvPr>
        </p:nvSpPr>
        <p:spPr>
          <a:xfrm>
            <a:off x="4772378" y="2146379"/>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12" name="Text Placeholder 4">
            <a:extLst>
              <a:ext uri="{FF2B5EF4-FFF2-40B4-BE49-F238E27FC236}">
                <a16:creationId xmlns:a16="http://schemas.microsoft.com/office/drawing/2014/main" id="{C3A914CD-C11D-48A8-88E1-538FBD109669}"/>
              </a:ext>
            </a:extLst>
          </p:cNvPr>
          <p:cNvSpPr>
            <a:spLocks noGrp="1"/>
          </p:cNvSpPr>
          <p:nvPr>
            <p:ph type="body" sz="quarter" idx="17" hasCustomPrompt="1"/>
          </p:nvPr>
        </p:nvSpPr>
        <p:spPr>
          <a:xfrm>
            <a:off x="4232378" y="2577750"/>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03</a:t>
            </a:r>
          </a:p>
        </p:txBody>
      </p:sp>
      <p:sp>
        <p:nvSpPr>
          <p:cNvPr id="15" name="Text Placeholder 31">
            <a:extLst>
              <a:ext uri="{FF2B5EF4-FFF2-40B4-BE49-F238E27FC236}">
                <a16:creationId xmlns:a16="http://schemas.microsoft.com/office/drawing/2014/main" id="{5E5D34B7-01F5-4524-B815-3E8FD22045B4}"/>
              </a:ext>
            </a:extLst>
          </p:cNvPr>
          <p:cNvSpPr>
            <a:spLocks noGrp="1"/>
          </p:cNvSpPr>
          <p:nvPr>
            <p:ph type="body" sz="quarter" idx="18" hasCustomPrompt="1"/>
          </p:nvPr>
        </p:nvSpPr>
        <p:spPr>
          <a:xfrm>
            <a:off x="4772378" y="2577748"/>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16" name="Text Placeholder 31">
            <a:extLst>
              <a:ext uri="{FF2B5EF4-FFF2-40B4-BE49-F238E27FC236}">
                <a16:creationId xmlns:a16="http://schemas.microsoft.com/office/drawing/2014/main" id="{745E9020-E3D4-4B2E-AF64-3BC2BA80998B}"/>
              </a:ext>
            </a:extLst>
          </p:cNvPr>
          <p:cNvSpPr>
            <a:spLocks noGrp="1"/>
          </p:cNvSpPr>
          <p:nvPr>
            <p:ph type="body" sz="quarter" idx="19" hasCustomPrompt="1"/>
          </p:nvPr>
        </p:nvSpPr>
        <p:spPr>
          <a:xfrm>
            <a:off x="4772378" y="2846886"/>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17" name="Text Placeholder 4">
            <a:extLst>
              <a:ext uri="{FF2B5EF4-FFF2-40B4-BE49-F238E27FC236}">
                <a16:creationId xmlns:a16="http://schemas.microsoft.com/office/drawing/2014/main" id="{6E31EB1E-53F8-4104-A8D0-0BEFB18961C6}"/>
              </a:ext>
            </a:extLst>
          </p:cNvPr>
          <p:cNvSpPr>
            <a:spLocks noGrp="1"/>
          </p:cNvSpPr>
          <p:nvPr>
            <p:ph type="body" sz="quarter" idx="20" hasCustomPrompt="1"/>
          </p:nvPr>
        </p:nvSpPr>
        <p:spPr>
          <a:xfrm>
            <a:off x="4232378" y="3278255"/>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04</a:t>
            </a:r>
          </a:p>
        </p:txBody>
      </p:sp>
      <p:sp>
        <p:nvSpPr>
          <p:cNvPr id="18" name="Text Placeholder 31">
            <a:extLst>
              <a:ext uri="{FF2B5EF4-FFF2-40B4-BE49-F238E27FC236}">
                <a16:creationId xmlns:a16="http://schemas.microsoft.com/office/drawing/2014/main" id="{3DEAAE69-8D81-471C-A294-06DD17336F63}"/>
              </a:ext>
            </a:extLst>
          </p:cNvPr>
          <p:cNvSpPr>
            <a:spLocks noGrp="1"/>
          </p:cNvSpPr>
          <p:nvPr>
            <p:ph type="body" sz="quarter" idx="21" hasCustomPrompt="1"/>
          </p:nvPr>
        </p:nvSpPr>
        <p:spPr>
          <a:xfrm>
            <a:off x="4772378" y="3278255"/>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19" name="Text Placeholder 31">
            <a:extLst>
              <a:ext uri="{FF2B5EF4-FFF2-40B4-BE49-F238E27FC236}">
                <a16:creationId xmlns:a16="http://schemas.microsoft.com/office/drawing/2014/main" id="{01E75DFE-469F-4162-BFD7-0AD3CC0605D3}"/>
              </a:ext>
            </a:extLst>
          </p:cNvPr>
          <p:cNvSpPr>
            <a:spLocks noGrp="1"/>
          </p:cNvSpPr>
          <p:nvPr>
            <p:ph type="body" sz="quarter" idx="22" hasCustomPrompt="1"/>
          </p:nvPr>
        </p:nvSpPr>
        <p:spPr>
          <a:xfrm>
            <a:off x="4772378" y="3547393"/>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20" name="Text Placeholder 4">
            <a:extLst>
              <a:ext uri="{FF2B5EF4-FFF2-40B4-BE49-F238E27FC236}">
                <a16:creationId xmlns:a16="http://schemas.microsoft.com/office/drawing/2014/main" id="{16FACADA-AE0B-4A02-B7FE-F03E903A2008}"/>
              </a:ext>
            </a:extLst>
          </p:cNvPr>
          <p:cNvSpPr>
            <a:spLocks noGrp="1"/>
          </p:cNvSpPr>
          <p:nvPr>
            <p:ph type="body" sz="quarter" idx="23" hasCustomPrompt="1"/>
          </p:nvPr>
        </p:nvSpPr>
        <p:spPr>
          <a:xfrm>
            <a:off x="4232378" y="3978763"/>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05</a:t>
            </a:r>
          </a:p>
        </p:txBody>
      </p:sp>
      <p:sp>
        <p:nvSpPr>
          <p:cNvPr id="21" name="Text Placeholder 31">
            <a:extLst>
              <a:ext uri="{FF2B5EF4-FFF2-40B4-BE49-F238E27FC236}">
                <a16:creationId xmlns:a16="http://schemas.microsoft.com/office/drawing/2014/main" id="{1BE90D09-E40F-4E07-8A6C-C34ECB3A0C75}"/>
              </a:ext>
            </a:extLst>
          </p:cNvPr>
          <p:cNvSpPr>
            <a:spLocks noGrp="1"/>
          </p:cNvSpPr>
          <p:nvPr>
            <p:ph type="body" sz="quarter" idx="24" hasCustomPrompt="1"/>
          </p:nvPr>
        </p:nvSpPr>
        <p:spPr>
          <a:xfrm>
            <a:off x="4772378" y="3978762"/>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22" name="Text Placeholder 31">
            <a:extLst>
              <a:ext uri="{FF2B5EF4-FFF2-40B4-BE49-F238E27FC236}">
                <a16:creationId xmlns:a16="http://schemas.microsoft.com/office/drawing/2014/main" id="{E8BCD20F-DF5A-4D1F-AB59-8992CCEB4E71}"/>
              </a:ext>
            </a:extLst>
          </p:cNvPr>
          <p:cNvSpPr>
            <a:spLocks noGrp="1"/>
          </p:cNvSpPr>
          <p:nvPr>
            <p:ph type="body" sz="quarter" idx="25" hasCustomPrompt="1"/>
          </p:nvPr>
        </p:nvSpPr>
        <p:spPr>
          <a:xfrm>
            <a:off x="4772378" y="4247900"/>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23" name="Text Placeholder 4">
            <a:extLst>
              <a:ext uri="{FF2B5EF4-FFF2-40B4-BE49-F238E27FC236}">
                <a16:creationId xmlns:a16="http://schemas.microsoft.com/office/drawing/2014/main" id="{2CA99EFB-8D03-4007-813F-E6174F0308EE}"/>
              </a:ext>
            </a:extLst>
          </p:cNvPr>
          <p:cNvSpPr>
            <a:spLocks noGrp="1"/>
          </p:cNvSpPr>
          <p:nvPr>
            <p:ph type="body" sz="quarter" idx="26" hasCustomPrompt="1"/>
          </p:nvPr>
        </p:nvSpPr>
        <p:spPr>
          <a:xfrm>
            <a:off x="4232378" y="4679271"/>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06</a:t>
            </a:r>
          </a:p>
        </p:txBody>
      </p:sp>
      <p:sp>
        <p:nvSpPr>
          <p:cNvPr id="24" name="Text Placeholder 31">
            <a:extLst>
              <a:ext uri="{FF2B5EF4-FFF2-40B4-BE49-F238E27FC236}">
                <a16:creationId xmlns:a16="http://schemas.microsoft.com/office/drawing/2014/main" id="{75297938-8904-4A58-BECE-919189BAA548}"/>
              </a:ext>
            </a:extLst>
          </p:cNvPr>
          <p:cNvSpPr>
            <a:spLocks noGrp="1"/>
          </p:cNvSpPr>
          <p:nvPr>
            <p:ph type="body" sz="quarter" idx="27" hasCustomPrompt="1"/>
          </p:nvPr>
        </p:nvSpPr>
        <p:spPr>
          <a:xfrm>
            <a:off x="4772378" y="4679269"/>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25" name="Text Placeholder 31">
            <a:extLst>
              <a:ext uri="{FF2B5EF4-FFF2-40B4-BE49-F238E27FC236}">
                <a16:creationId xmlns:a16="http://schemas.microsoft.com/office/drawing/2014/main" id="{EF1B2FF4-CFE5-4357-917A-02669822510A}"/>
              </a:ext>
            </a:extLst>
          </p:cNvPr>
          <p:cNvSpPr>
            <a:spLocks noGrp="1"/>
          </p:cNvSpPr>
          <p:nvPr>
            <p:ph type="body" sz="quarter" idx="28" hasCustomPrompt="1"/>
          </p:nvPr>
        </p:nvSpPr>
        <p:spPr>
          <a:xfrm>
            <a:off x="4772378" y="4948407"/>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3" name="Picture Placeholder 2">
            <a:extLst>
              <a:ext uri="{FF2B5EF4-FFF2-40B4-BE49-F238E27FC236}">
                <a16:creationId xmlns:a16="http://schemas.microsoft.com/office/drawing/2014/main" id="{09ABF0E3-1A7E-434D-B96E-F3343B8E07D9}"/>
              </a:ext>
            </a:extLst>
          </p:cNvPr>
          <p:cNvSpPr>
            <a:spLocks noGrp="1"/>
          </p:cNvSpPr>
          <p:nvPr>
            <p:ph type="pic" sz="quarter" idx="29" hasCustomPrompt="1"/>
          </p:nvPr>
        </p:nvSpPr>
        <p:spPr>
          <a:xfrm>
            <a:off x="0" y="0"/>
            <a:ext cx="3825920" cy="6858000"/>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31" name="Title 1">
            <a:extLst>
              <a:ext uri="{FF2B5EF4-FFF2-40B4-BE49-F238E27FC236}">
                <a16:creationId xmlns:a16="http://schemas.microsoft.com/office/drawing/2014/main" id="{25039EFD-26D4-4EFF-80C8-2DEC577006FA}"/>
              </a:ext>
            </a:extLst>
          </p:cNvPr>
          <p:cNvSpPr>
            <a:spLocks noGrp="1"/>
          </p:cNvSpPr>
          <p:nvPr>
            <p:ph type="ctrTitle" hasCustomPrompt="1"/>
          </p:nvPr>
        </p:nvSpPr>
        <p:spPr>
          <a:xfrm>
            <a:off x="4232378" y="770472"/>
            <a:ext cx="1044375"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CONTENTS</a:t>
            </a:r>
          </a:p>
        </p:txBody>
      </p:sp>
      <p:sp>
        <p:nvSpPr>
          <p:cNvPr id="32" name="Slide Number Placeholder 8">
            <a:extLst>
              <a:ext uri="{FF2B5EF4-FFF2-40B4-BE49-F238E27FC236}">
                <a16:creationId xmlns:a16="http://schemas.microsoft.com/office/drawing/2014/main" id="{6FBBA16B-4607-4475-9AA9-35D51BE89C52}"/>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Tree>
    <p:extLst>
      <p:ext uri="{BB962C8B-B14F-4D97-AF65-F5344CB8AC3E}">
        <p14:creationId xmlns:p14="http://schemas.microsoft.com/office/powerpoint/2010/main" val="314463201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yout - contents 2">
    <p:bg>
      <p:bgRef idx="1001">
        <a:schemeClr val="bg1"/>
      </p:bgRef>
    </p:bg>
    <p:spTree>
      <p:nvGrpSpPr>
        <p:cNvPr id="1" name=""/>
        <p:cNvGrpSpPr/>
        <p:nvPr/>
      </p:nvGrpSpPr>
      <p:grpSpPr>
        <a:xfrm>
          <a:off x="0" y="0"/>
          <a:ext cx="0" cy="0"/>
          <a:chOff x="0" y="0"/>
          <a:chExt cx="0" cy="0"/>
        </a:xfrm>
      </p:grpSpPr>
      <p:sp>
        <p:nvSpPr>
          <p:cNvPr id="29" name="Text Placeholder 9">
            <a:extLst>
              <a:ext uri="{FF2B5EF4-FFF2-40B4-BE49-F238E27FC236}">
                <a16:creationId xmlns:a16="http://schemas.microsoft.com/office/drawing/2014/main" id="{FF9A53DE-293F-4D46-94A3-8EB81742DFCF}"/>
              </a:ext>
            </a:extLst>
          </p:cNvPr>
          <p:cNvSpPr>
            <a:spLocks noGrp="1"/>
          </p:cNvSpPr>
          <p:nvPr>
            <p:ph type="body" sz="quarter" idx="11" hasCustomPrompt="1"/>
          </p:nvPr>
        </p:nvSpPr>
        <p:spPr>
          <a:xfrm>
            <a:off x="432000" y="1079999"/>
            <a:ext cx="8220294" cy="5284967"/>
          </a:xfrm>
          <a:prstGeom prst="rect">
            <a:avLst/>
          </a:prstGeom>
        </p:spPr>
        <p:txBody>
          <a:bodyPr lIns="36000" tIns="36000" rIns="36000" bIns="36000" numCol="2" spcCol="360000"/>
          <a:lstStyle>
            <a:lvl1pPr marL="0" indent="0" algn="l" defTabSz="287993">
              <a:lnSpc>
                <a:spcPts val="1600"/>
              </a:lnSpc>
              <a:buNone/>
              <a:defRPr sz="1200" b="1" baseline="0"/>
            </a:lvl1pPr>
            <a:lvl2pPr algn="l">
              <a:defRPr/>
            </a:lvl2pPr>
            <a:lvl3pPr algn="l">
              <a:defRPr/>
            </a:lvl3pPr>
            <a:lvl4pPr algn="l">
              <a:defRPr/>
            </a:lvl4pPr>
            <a:lvl5pPr algn="l">
              <a:defRPr/>
            </a:lvl5pPr>
          </a:lstStyle>
          <a:p>
            <a:pPr lvl="0"/>
            <a:r>
              <a:rPr lang="en-US" dirty="0"/>
              <a:t>00	Insert contents listing (2 columns)</a:t>
            </a:r>
          </a:p>
        </p:txBody>
      </p:sp>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34" name="Title 1">
            <a:extLst>
              <a:ext uri="{FF2B5EF4-FFF2-40B4-BE49-F238E27FC236}">
                <a16:creationId xmlns:a16="http://schemas.microsoft.com/office/drawing/2014/main" id="{091B7A03-C365-4ED6-962E-93EA096F7A2D}"/>
              </a:ext>
            </a:extLst>
          </p:cNvPr>
          <p:cNvSpPr>
            <a:spLocks noGrp="1"/>
          </p:cNvSpPr>
          <p:nvPr>
            <p:ph type="ctrTitle" hasCustomPrompt="1"/>
          </p:nvPr>
        </p:nvSpPr>
        <p:spPr>
          <a:xfrm>
            <a:off x="432000" y="544317"/>
            <a:ext cx="1044375"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CONTENTS</a:t>
            </a:r>
          </a:p>
        </p:txBody>
      </p:sp>
    </p:spTree>
    <p:extLst>
      <p:ext uri="{BB962C8B-B14F-4D97-AF65-F5344CB8AC3E}">
        <p14:creationId xmlns:p14="http://schemas.microsoft.com/office/powerpoint/2010/main" val="77805865"/>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 just text">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3" name="Title 1">
            <a:extLst>
              <a:ext uri="{FF2B5EF4-FFF2-40B4-BE49-F238E27FC236}">
                <a16:creationId xmlns:a16="http://schemas.microsoft.com/office/drawing/2014/main" id="{56ABEA7B-7448-4E43-A7A4-3421CD2E272B}"/>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
        <p:nvSpPr>
          <p:cNvPr id="7" name="Content Placeholder 2">
            <a:extLst>
              <a:ext uri="{FF2B5EF4-FFF2-40B4-BE49-F238E27FC236}">
                <a16:creationId xmlns:a16="http://schemas.microsoft.com/office/drawing/2014/main" id="{FDA22121-4331-41E2-B269-75755B804956}"/>
              </a:ext>
            </a:extLst>
          </p:cNvPr>
          <p:cNvSpPr>
            <a:spLocks noGrp="1"/>
          </p:cNvSpPr>
          <p:nvPr>
            <p:ph idx="1" hasCustomPrompt="1"/>
          </p:nvPr>
        </p:nvSpPr>
        <p:spPr>
          <a:xfrm>
            <a:off x="388801" y="1150618"/>
            <a:ext cx="8263493" cy="5214348"/>
          </a:xfrm>
          <a:prstGeom prst="rect">
            <a:avLst/>
          </a:prstGeom>
        </p:spPr>
        <p:txBody>
          <a:bodyPr lIns="36000" tIns="36000" rIns="36000" bIns="36000"/>
          <a:lstStyle>
            <a:lvl1pPr marL="0" indent="0">
              <a:buNone/>
              <a:defRPr sz="1200"/>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dirty="0"/>
              <a:t>Body text</a:t>
            </a:r>
          </a:p>
        </p:txBody>
      </p:sp>
    </p:spTree>
    <p:extLst>
      <p:ext uri="{BB962C8B-B14F-4D97-AF65-F5344CB8AC3E}">
        <p14:creationId xmlns:p14="http://schemas.microsoft.com/office/powerpoint/2010/main" val="3027451399"/>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 - just an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388601" y="1150618"/>
            <a:ext cx="8263493" cy="5214347"/>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7" name="Title 1">
            <a:extLst>
              <a:ext uri="{FF2B5EF4-FFF2-40B4-BE49-F238E27FC236}">
                <a16:creationId xmlns:a16="http://schemas.microsoft.com/office/drawing/2014/main" id="{4A7B25A5-6B91-4CE2-93B8-754812DA0292}"/>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494489560"/>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yout - 2 col text / med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2644140" y="1150618"/>
            <a:ext cx="6007954" cy="5214347"/>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2072459" cy="5214347"/>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br>
              <a:rPr lang="en-US" dirty="0"/>
            </a:br>
            <a:br>
              <a:rPr lang="en-US" dirty="0"/>
            </a:br>
            <a:r>
              <a:rPr lang="en-US" dirty="0"/>
              <a:t>Graphs and graphics can be positioned over the grey box</a:t>
            </a:r>
          </a:p>
        </p:txBody>
      </p:sp>
      <p:sp>
        <p:nvSpPr>
          <p:cNvPr id="14" name="Title 1">
            <a:extLst>
              <a:ext uri="{FF2B5EF4-FFF2-40B4-BE49-F238E27FC236}">
                <a16:creationId xmlns:a16="http://schemas.microsoft.com/office/drawing/2014/main" id="{07EECFAC-7182-49C4-A276-219F1E7C7BC8}"/>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3144966946"/>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yout - 2 col text /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4434840" y="1150618"/>
            <a:ext cx="4217254" cy="5214347"/>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3855539" cy="5214347"/>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8" name="Title 1">
            <a:extLst>
              <a:ext uri="{FF2B5EF4-FFF2-40B4-BE49-F238E27FC236}">
                <a16:creationId xmlns:a16="http://schemas.microsoft.com/office/drawing/2014/main" id="{5E866B34-8A6C-492A-96F1-5F307C6EA659}"/>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88327853"/>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yout - 2 col text / chart">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4434840" y="1150618"/>
            <a:ext cx="4217254" cy="5214347"/>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3855539" cy="2486367"/>
          </a:xfrm>
          <a:prstGeom prst="rect">
            <a:avLst/>
          </a:prstGeom>
        </p:spPr>
        <p:txBody>
          <a:bodyPr lIns="36000" tIns="36000" rIns="36000" bIns="36000" numCol="2"/>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br>
              <a:rPr lang="en-US" dirty="0"/>
            </a:br>
            <a:br>
              <a:rPr lang="en-US" dirty="0"/>
            </a:br>
            <a:r>
              <a:rPr lang="en-US" dirty="0"/>
              <a:t>Charts, graphs and graphics can be positioned over the grey box.</a:t>
            </a:r>
            <a:br>
              <a:rPr lang="en-US" dirty="0"/>
            </a:br>
            <a:endParaRPr lang="en-US" dirty="0"/>
          </a:p>
          <a:p>
            <a:pPr lvl="0"/>
            <a:endParaRPr lang="en-US" dirty="0"/>
          </a:p>
          <a:p>
            <a:pPr lvl="0"/>
            <a:endParaRPr lang="en-US" dirty="0"/>
          </a:p>
          <a:p>
            <a:pPr lvl="0"/>
            <a:endParaRPr lang="en-US" dirty="0"/>
          </a:p>
          <a:p>
            <a:pPr lvl="0"/>
            <a:br>
              <a:rPr lang="en-US" dirty="0"/>
            </a:br>
            <a:endParaRPr lang="en-US" dirty="0"/>
          </a:p>
          <a:p>
            <a:pPr lvl="0"/>
            <a:r>
              <a:rPr lang="en-US" dirty="0"/>
              <a:t>Body text</a:t>
            </a:r>
          </a:p>
        </p:txBody>
      </p:sp>
      <p:sp>
        <p:nvSpPr>
          <p:cNvPr id="8" name="Text Placeholder 2">
            <a:extLst>
              <a:ext uri="{FF2B5EF4-FFF2-40B4-BE49-F238E27FC236}">
                <a16:creationId xmlns:a16="http://schemas.microsoft.com/office/drawing/2014/main" id="{1870E1B6-0ECF-4B89-8FAB-09D00538EB52}"/>
              </a:ext>
            </a:extLst>
          </p:cNvPr>
          <p:cNvSpPr>
            <a:spLocks noGrp="1"/>
          </p:cNvSpPr>
          <p:nvPr>
            <p:ph type="body" sz="quarter" idx="16" hasCustomPrompt="1"/>
          </p:nvPr>
        </p:nvSpPr>
        <p:spPr>
          <a:xfrm>
            <a:off x="388800" y="3873242"/>
            <a:ext cx="3855539" cy="2486367"/>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10" name="Title 1">
            <a:extLst>
              <a:ext uri="{FF2B5EF4-FFF2-40B4-BE49-F238E27FC236}">
                <a16:creationId xmlns:a16="http://schemas.microsoft.com/office/drawing/2014/main" id="{25259958-3FB9-4566-8AB7-D98E4FCD49D5}"/>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1611611332"/>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yout - 3 column">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2552519" cy="5214348"/>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9" name="Text Placeholder 2">
            <a:extLst>
              <a:ext uri="{FF2B5EF4-FFF2-40B4-BE49-F238E27FC236}">
                <a16:creationId xmlns:a16="http://schemas.microsoft.com/office/drawing/2014/main" id="{4E768777-3248-42B2-85F9-58D5B20C6E63}"/>
              </a:ext>
            </a:extLst>
          </p:cNvPr>
          <p:cNvSpPr>
            <a:spLocks noGrp="1"/>
          </p:cNvSpPr>
          <p:nvPr>
            <p:ph type="body" sz="quarter" idx="17" hasCustomPrompt="1"/>
          </p:nvPr>
        </p:nvSpPr>
        <p:spPr>
          <a:xfrm>
            <a:off x="3086030" y="1150618"/>
            <a:ext cx="2552519" cy="5214348"/>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13" name="Text Placeholder 2">
            <a:extLst>
              <a:ext uri="{FF2B5EF4-FFF2-40B4-BE49-F238E27FC236}">
                <a16:creationId xmlns:a16="http://schemas.microsoft.com/office/drawing/2014/main" id="{F7E46CCE-0535-4E3E-9668-C3EC281E6A5C}"/>
              </a:ext>
            </a:extLst>
          </p:cNvPr>
          <p:cNvSpPr>
            <a:spLocks noGrp="1"/>
          </p:cNvSpPr>
          <p:nvPr>
            <p:ph type="body" sz="quarter" idx="16" hasCustomPrompt="1"/>
          </p:nvPr>
        </p:nvSpPr>
        <p:spPr>
          <a:xfrm>
            <a:off x="5783259" y="1150615"/>
            <a:ext cx="2869035" cy="5214348"/>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16" name="Title 1">
            <a:extLst>
              <a:ext uri="{FF2B5EF4-FFF2-40B4-BE49-F238E27FC236}">
                <a16:creationId xmlns:a16="http://schemas.microsoft.com/office/drawing/2014/main" id="{99316F6E-405A-4A01-9184-79CC1058A919}"/>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1749459937"/>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yout - 2 rows">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8263493" cy="2278381"/>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br>
              <a:rPr lang="en-US" dirty="0"/>
            </a:br>
            <a:br>
              <a:rPr lang="en-US" dirty="0"/>
            </a:br>
            <a:r>
              <a:rPr lang="en-US" dirty="0"/>
              <a:t>Charts, graphs and graphics can be positioned over the grey box.</a:t>
            </a:r>
            <a:br>
              <a:rPr lang="en-US" dirty="0"/>
            </a:br>
            <a:br>
              <a:rPr lang="en-US" dirty="0"/>
            </a:br>
            <a:br>
              <a:rPr lang="en-US" dirty="0"/>
            </a:br>
            <a:r>
              <a:rPr lang="en-US"/>
              <a:t>Body text</a:t>
            </a:r>
            <a:endParaRPr lang="en-US" dirty="0"/>
          </a:p>
        </p:txBody>
      </p:sp>
      <p:sp>
        <p:nvSpPr>
          <p:cNvPr id="13" name="Text Placeholder 2">
            <a:extLst>
              <a:ext uri="{FF2B5EF4-FFF2-40B4-BE49-F238E27FC236}">
                <a16:creationId xmlns:a16="http://schemas.microsoft.com/office/drawing/2014/main" id="{F7E46CCE-0535-4E3E-9668-C3EC281E6A5C}"/>
              </a:ext>
            </a:extLst>
          </p:cNvPr>
          <p:cNvSpPr>
            <a:spLocks noGrp="1"/>
          </p:cNvSpPr>
          <p:nvPr>
            <p:ph type="body" sz="quarter" idx="16" hasCustomPrompt="1"/>
          </p:nvPr>
        </p:nvSpPr>
        <p:spPr>
          <a:xfrm>
            <a:off x="388801" y="3566179"/>
            <a:ext cx="8263493" cy="2798784"/>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8" name="Title 1">
            <a:extLst>
              <a:ext uri="{FF2B5EF4-FFF2-40B4-BE49-F238E27FC236}">
                <a16:creationId xmlns:a16="http://schemas.microsoft.com/office/drawing/2014/main" id="{D65438FC-7DE5-43FA-96AA-BA01B74D04BF}"/>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163967204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layout - contents 1">
    <p:bg>
      <p:bgRef idx="1001">
        <a:schemeClr val="bg1"/>
      </p:bgRef>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E2698E74-DBB1-4C41-81D5-108634391B7E}"/>
              </a:ext>
            </a:extLst>
          </p:cNvPr>
          <p:cNvSpPr>
            <a:spLocks noGrp="1"/>
          </p:cNvSpPr>
          <p:nvPr>
            <p:ph type="body" sz="quarter" idx="11" hasCustomPrompt="1"/>
          </p:nvPr>
        </p:nvSpPr>
        <p:spPr>
          <a:xfrm>
            <a:off x="4232378" y="1176736"/>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01</a:t>
            </a:r>
          </a:p>
        </p:txBody>
      </p:sp>
      <p:sp>
        <p:nvSpPr>
          <p:cNvPr id="7" name="Text Placeholder 31">
            <a:extLst>
              <a:ext uri="{FF2B5EF4-FFF2-40B4-BE49-F238E27FC236}">
                <a16:creationId xmlns:a16="http://schemas.microsoft.com/office/drawing/2014/main" id="{27D262DD-86D2-472F-9233-2CA4C4F3C48D}"/>
              </a:ext>
            </a:extLst>
          </p:cNvPr>
          <p:cNvSpPr>
            <a:spLocks noGrp="1"/>
          </p:cNvSpPr>
          <p:nvPr>
            <p:ph type="body" sz="quarter" idx="12" hasCustomPrompt="1"/>
          </p:nvPr>
        </p:nvSpPr>
        <p:spPr>
          <a:xfrm>
            <a:off x="4772378" y="1176734"/>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8" name="Text Placeholder 31">
            <a:extLst>
              <a:ext uri="{FF2B5EF4-FFF2-40B4-BE49-F238E27FC236}">
                <a16:creationId xmlns:a16="http://schemas.microsoft.com/office/drawing/2014/main" id="{C0A8910E-3E33-41A3-816B-CD71BE1D50DC}"/>
              </a:ext>
            </a:extLst>
          </p:cNvPr>
          <p:cNvSpPr>
            <a:spLocks noGrp="1"/>
          </p:cNvSpPr>
          <p:nvPr>
            <p:ph type="body" sz="quarter" idx="13" hasCustomPrompt="1"/>
          </p:nvPr>
        </p:nvSpPr>
        <p:spPr>
          <a:xfrm>
            <a:off x="4772378" y="1445872"/>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9" name="Text Placeholder 4">
            <a:extLst>
              <a:ext uri="{FF2B5EF4-FFF2-40B4-BE49-F238E27FC236}">
                <a16:creationId xmlns:a16="http://schemas.microsoft.com/office/drawing/2014/main" id="{DC7DBC2F-B4BA-4FA1-AC8F-C1FB5D329C35}"/>
              </a:ext>
            </a:extLst>
          </p:cNvPr>
          <p:cNvSpPr>
            <a:spLocks noGrp="1"/>
          </p:cNvSpPr>
          <p:nvPr>
            <p:ph type="body" sz="quarter" idx="14" hasCustomPrompt="1"/>
          </p:nvPr>
        </p:nvSpPr>
        <p:spPr>
          <a:xfrm>
            <a:off x="4232378" y="1877243"/>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02</a:t>
            </a:r>
          </a:p>
        </p:txBody>
      </p:sp>
      <p:sp>
        <p:nvSpPr>
          <p:cNvPr id="10" name="Text Placeholder 31">
            <a:extLst>
              <a:ext uri="{FF2B5EF4-FFF2-40B4-BE49-F238E27FC236}">
                <a16:creationId xmlns:a16="http://schemas.microsoft.com/office/drawing/2014/main" id="{E96BEFDD-99B7-4B7A-A883-501F05DEBEB2}"/>
              </a:ext>
            </a:extLst>
          </p:cNvPr>
          <p:cNvSpPr>
            <a:spLocks noGrp="1"/>
          </p:cNvSpPr>
          <p:nvPr>
            <p:ph type="body" sz="quarter" idx="15" hasCustomPrompt="1"/>
          </p:nvPr>
        </p:nvSpPr>
        <p:spPr>
          <a:xfrm>
            <a:off x="4772378" y="1877241"/>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11" name="Text Placeholder 31">
            <a:extLst>
              <a:ext uri="{FF2B5EF4-FFF2-40B4-BE49-F238E27FC236}">
                <a16:creationId xmlns:a16="http://schemas.microsoft.com/office/drawing/2014/main" id="{8F24DFEC-E082-454B-B5C3-50F1E1DD3224}"/>
              </a:ext>
            </a:extLst>
          </p:cNvPr>
          <p:cNvSpPr>
            <a:spLocks noGrp="1"/>
          </p:cNvSpPr>
          <p:nvPr>
            <p:ph type="body" sz="quarter" idx="16" hasCustomPrompt="1"/>
          </p:nvPr>
        </p:nvSpPr>
        <p:spPr>
          <a:xfrm>
            <a:off x="4772378" y="2146379"/>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12" name="Text Placeholder 4">
            <a:extLst>
              <a:ext uri="{FF2B5EF4-FFF2-40B4-BE49-F238E27FC236}">
                <a16:creationId xmlns:a16="http://schemas.microsoft.com/office/drawing/2014/main" id="{C3A914CD-C11D-48A8-88E1-538FBD109669}"/>
              </a:ext>
            </a:extLst>
          </p:cNvPr>
          <p:cNvSpPr>
            <a:spLocks noGrp="1"/>
          </p:cNvSpPr>
          <p:nvPr>
            <p:ph type="body" sz="quarter" idx="17" hasCustomPrompt="1"/>
          </p:nvPr>
        </p:nvSpPr>
        <p:spPr>
          <a:xfrm>
            <a:off x="4232378" y="2577750"/>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03</a:t>
            </a:r>
          </a:p>
        </p:txBody>
      </p:sp>
      <p:sp>
        <p:nvSpPr>
          <p:cNvPr id="15" name="Text Placeholder 31">
            <a:extLst>
              <a:ext uri="{FF2B5EF4-FFF2-40B4-BE49-F238E27FC236}">
                <a16:creationId xmlns:a16="http://schemas.microsoft.com/office/drawing/2014/main" id="{5E5D34B7-01F5-4524-B815-3E8FD22045B4}"/>
              </a:ext>
            </a:extLst>
          </p:cNvPr>
          <p:cNvSpPr>
            <a:spLocks noGrp="1"/>
          </p:cNvSpPr>
          <p:nvPr>
            <p:ph type="body" sz="quarter" idx="18" hasCustomPrompt="1"/>
          </p:nvPr>
        </p:nvSpPr>
        <p:spPr>
          <a:xfrm>
            <a:off x="4772378" y="2577748"/>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16" name="Text Placeholder 31">
            <a:extLst>
              <a:ext uri="{FF2B5EF4-FFF2-40B4-BE49-F238E27FC236}">
                <a16:creationId xmlns:a16="http://schemas.microsoft.com/office/drawing/2014/main" id="{745E9020-E3D4-4B2E-AF64-3BC2BA80998B}"/>
              </a:ext>
            </a:extLst>
          </p:cNvPr>
          <p:cNvSpPr>
            <a:spLocks noGrp="1"/>
          </p:cNvSpPr>
          <p:nvPr>
            <p:ph type="body" sz="quarter" idx="19" hasCustomPrompt="1"/>
          </p:nvPr>
        </p:nvSpPr>
        <p:spPr>
          <a:xfrm>
            <a:off x="4772378" y="2846886"/>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17" name="Text Placeholder 4">
            <a:extLst>
              <a:ext uri="{FF2B5EF4-FFF2-40B4-BE49-F238E27FC236}">
                <a16:creationId xmlns:a16="http://schemas.microsoft.com/office/drawing/2014/main" id="{6E31EB1E-53F8-4104-A8D0-0BEFB18961C6}"/>
              </a:ext>
            </a:extLst>
          </p:cNvPr>
          <p:cNvSpPr>
            <a:spLocks noGrp="1"/>
          </p:cNvSpPr>
          <p:nvPr>
            <p:ph type="body" sz="quarter" idx="20" hasCustomPrompt="1"/>
          </p:nvPr>
        </p:nvSpPr>
        <p:spPr>
          <a:xfrm>
            <a:off x="4232378" y="3278255"/>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04</a:t>
            </a:r>
          </a:p>
        </p:txBody>
      </p:sp>
      <p:sp>
        <p:nvSpPr>
          <p:cNvPr id="18" name="Text Placeholder 31">
            <a:extLst>
              <a:ext uri="{FF2B5EF4-FFF2-40B4-BE49-F238E27FC236}">
                <a16:creationId xmlns:a16="http://schemas.microsoft.com/office/drawing/2014/main" id="{3DEAAE69-8D81-471C-A294-06DD17336F63}"/>
              </a:ext>
            </a:extLst>
          </p:cNvPr>
          <p:cNvSpPr>
            <a:spLocks noGrp="1"/>
          </p:cNvSpPr>
          <p:nvPr>
            <p:ph type="body" sz="quarter" idx="21" hasCustomPrompt="1"/>
          </p:nvPr>
        </p:nvSpPr>
        <p:spPr>
          <a:xfrm>
            <a:off x="4772378" y="3278255"/>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19" name="Text Placeholder 31">
            <a:extLst>
              <a:ext uri="{FF2B5EF4-FFF2-40B4-BE49-F238E27FC236}">
                <a16:creationId xmlns:a16="http://schemas.microsoft.com/office/drawing/2014/main" id="{01E75DFE-469F-4162-BFD7-0AD3CC0605D3}"/>
              </a:ext>
            </a:extLst>
          </p:cNvPr>
          <p:cNvSpPr>
            <a:spLocks noGrp="1"/>
          </p:cNvSpPr>
          <p:nvPr>
            <p:ph type="body" sz="quarter" idx="22" hasCustomPrompt="1"/>
          </p:nvPr>
        </p:nvSpPr>
        <p:spPr>
          <a:xfrm>
            <a:off x="4772378" y="3547393"/>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20" name="Text Placeholder 4">
            <a:extLst>
              <a:ext uri="{FF2B5EF4-FFF2-40B4-BE49-F238E27FC236}">
                <a16:creationId xmlns:a16="http://schemas.microsoft.com/office/drawing/2014/main" id="{16FACADA-AE0B-4A02-B7FE-F03E903A2008}"/>
              </a:ext>
            </a:extLst>
          </p:cNvPr>
          <p:cNvSpPr>
            <a:spLocks noGrp="1"/>
          </p:cNvSpPr>
          <p:nvPr>
            <p:ph type="body" sz="quarter" idx="23" hasCustomPrompt="1"/>
          </p:nvPr>
        </p:nvSpPr>
        <p:spPr>
          <a:xfrm>
            <a:off x="4232378" y="3978763"/>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05</a:t>
            </a:r>
          </a:p>
        </p:txBody>
      </p:sp>
      <p:sp>
        <p:nvSpPr>
          <p:cNvPr id="21" name="Text Placeholder 31">
            <a:extLst>
              <a:ext uri="{FF2B5EF4-FFF2-40B4-BE49-F238E27FC236}">
                <a16:creationId xmlns:a16="http://schemas.microsoft.com/office/drawing/2014/main" id="{1BE90D09-E40F-4E07-8A6C-C34ECB3A0C75}"/>
              </a:ext>
            </a:extLst>
          </p:cNvPr>
          <p:cNvSpPr>
            <a:spLocks noGrp="1"/>
          </p:cNvSpPr>
          <p:nvPr>
            <p:ph type="body" sz="quarter" idx="24" hasCustomPrompt="1"/>
          </p:nvPr>
        </p:nvSpPr>
        <p:spPr>
          <a:xfrm>
            <a:off x="4772378" y="3978762"/>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22" name="Text Placeholder 31">
            <a:extLst>
              <a:ext uri="{FF2B5EF4-FFF2-40B4-BE49-F238E27FC236}">
                <a16:creationId xmlns:a16="http://schemas.microsoft.com/office/drawing/2014/main" id="{E8BCD20F-DF5A-4D1F-AB59-8992CCEB4E71}"/>
              </a:ext>
            </a:extLst>
          </p:cNvPr>
          <p:cNvSpPr>
            <a:spLocks noGrp="1"/>
          </p:cNvSpPr>
          <p:nvPr>
            <p:ph type="body" sz="quarter" idx="25" hasCustomPrompt="1"/>
          </p:nvPr>
        </p:nvSpPr>
        <p:spPr>
          <a:xfrm>
            <a:off x="4772378" y="4247900"/>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23" name="Text Placeholder 4">
            <a:extLst>
              <a:ext uri="{FF2B5EF4-FFF2-40B4-BE49-F238E27FC236}">
                <a16:creationId xmlns:a16="http://schemas.microsoft.com/office/drawing/2014/main" id="{2CA99EFB-8D03-4007-813F-E6174F0308EE}"/>
              </a:ext>
            </a:extLst>
          </p:cNvPr>
          <p:cNvSpPr>
            <a:spLocks noGrp="1"/>
          </p:cNvSpPr>
          <p:nvPr>
            <p:ph type="body" sz="quarter" idx="26" hasCustomPrompt="1"/>
          </p:nvPr>
        </p:nvSpPr>
        <p:spPr>
          <a:xfrm>
            <a:off x="4232378" y="4679271"/>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06</a:t>
            </a:r>
          </a:p>
        </p:txBody>
      </p:sp>
      <p:sp>
        <p:nvSpPr>
          <p:cNvPr id="24" name="Text Placeholder 31">
            <a:extLst>
              <a:ext uri="{FF2B5EF4-FFF2-40B4-BE49-F238E27FC236}">
                <a16:creationId xmlns:a16="http://schemas.microsoft.com/office/drawing/2014/main" id="{75297938-8904-4A58-BECE-919189BAA548}"/>
              </a:ext>
            </a:extLst>
          </p:cNvPr>
          <p:cNvSpPr>
            <a:spLocks noGrp="1"/>
          </p:cNvSpPr>
          <p:nvPr>
            <p:ph type="body" sz="quarter" idx="27" hasCustomPrompt="1"/>
          </p:nvPr>
        </p:nvSpPr>
        <p:spPr>
          <a:xfrm>
            <a:off x="4772378" y="4679269"/>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25" name="Text Placeholder 31">
            <a:extLst>
              <a:ext uri="{FF2B5EF4-FFF2-40B4-BE49-F238E27FC236}">
                <a16:creationId xmlns:a16="http://schemas.microsoft.com/office/drawing/2014/main" id="{EF1B2FF4-CFE5-4357-917A-02669822510A}"/>
              </a:ext>
            </a:extLst>
          </p:cNvPr>
          <p:cNvSpPr>
            <a:spLocks noGrp="1"/>
          </p:cNvSpPr>
          <p:nvPr>
            <p:ph type="body" sz="quarter" idx="28" hasCustomPrompt="1"/>
          </p:nvPr>
        </p:nvSpPr>
        <p:spPr>
          <a:xfrm>
            <a:off x="4772378" y="4948407"/>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3" name="Picture Placeholder 2">
            <a:extLst>
              <a:ext uri="{FF2B5EF4-FFF2-40B4-BE49-F238E27FC236}">
                <a16:creationId xmlns:a16="http://schemas.microsoft.com/office/drawing/2014/main" id="{09ABF0E3-1A7E-434D-B96E-F3343B8E07D9}"/>
              </a:ext>
            </a:extLst>
          </p:cNvPr>
          <p:cNvSpPr>
            <a:spLocks noGrp="1"/>
          </p:cNvSpPr>
          <p:nvPr>
            <p:ph type="pic" sz="quarter" idx="29" hasCustomPrompt="1"/>
          </p:nvPr>
        </p:nvSpPr>
        <p:spPr>
          <a:xfrm>
            <a:off x="0" y="0"/>
            <a:ext cx="3825920" cy="6858000"/>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31" name="Title 1">
            <a:extLst>
              <a:ext uri="{FF2B5EF4-FFF2-40B4-BE49-F238E27FC236}">
                <a16:creationId xmlns:a16="http://schemas.microsoft.com/office/drawing/2014/main" id="{25039EFD-26D4-4EFF-80C8-2DEC577006FA}"/>
              </a:ext>
            </a:extLst>
          </p:cNvPr>
          <p:cNvSpPr>
            <a:spLocks noGrp="1"/>
          </p:cNvSpPr>
          <p:nvPr>
            <p:ph type="ctrTitle" hasCustomPrompt="1"/>
          </p:nvPr>
        </p:nvSpPr>
        <p:spPr>
          <a:xfrm>
            <a:off x="4232378" y="770472"/>
            <a:ext cx="1044375"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CONTENTS</a:t>
            </a:r>
          </a:p>
        </p:txBody>
      </p:sp>
      <p:sp>
        <p:nvSpPr>
          <p:cNvPr id="32" name="Slide Number Placeholder 8">
            <a:extLst>
              <a:ext uri="{FF2B5EF4-FFF2-40B4-BE49-F238E27FC236}">
                <a16:creationId xmlns:a16="http://schemas.microsoft.com/office/drawing/2014/main" id="{6FBBA16B-4607-4475-9AA9-35D51BE89C52}"/>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Tree>
    <p:extLst>
      <p:ext uri="{BB962C8B-B14F-4D97-AF65-F5344CB8AC3E}">
        <p14:creationId xmlns:p14="http://schemas.microsoft.com/office/powerpoint/2010/main" val="43969336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layout - contents 2">
    <p:bg>
      <p:bgRef idx="1001">
        <a:schemeClr val="bg1"/>
      </p:bgRef>
    </p:bg>
    <p:spTree>
      <p:nvGrpSpPr>
        <p:cNvPr id="1" name=""/>
        <p:cNvGrpSpPr/>
        <p:nvPr/>
      </p:nvGrpSpPr>
      <p:grpSpPr>
        <a:xfrm>
          <a:off x="0" y="0"/>
          <a:ext cx="0" cy="0"/>
          <a:chOff x="0" y="0"/>
          <a:chExt cx="0" cy="0"/>
        </a:xfrm>
      </p:grpSpPr>
      <p:sp>
        <p:nvSpPr>
          <p:cNvPr id="29" name="Text Placeholder 9">
            <a:extLst>
              <a:ext uri="{FF2B5EF4-FFF2-40B4-BE49-F238E27FC236}">
                <a16:creationId xmlns:a16="http://schemas.microsoft.com/office/drawing/2014/main" id="{FF9A53DE-293F-4D46-94A3-8EB81742DFCF}"/>
              </a:ext>
            </a:extLst>
          </p:cNvPr>
          <p:cNvSpPr>
            <a:spLocks noGrp="1"/>
          </p:cNvSpPr>
          <p:nvPr>
            <p:ph type="body" sz="quarter" idx="11" hasCustomPrompt="1"/>
          </p:nvPr>
        </p:nvSpPr>
        <p:spPr>
          <a:xfrm>
            <a:off x="432000" y="1079999"/>
            <a:ext cx="8220294" cy="5284967"/>
          </a:xfrm>
          <a:prstGeom prst="rect">
            <a:avLst/>
          </a:prstGeom>
        </p:spPr>
        <p:txBody>
          <a:bodyPr lIns="36000" tIns="36000" rIns="36000" bIns="36000" numCol="2" spcCol="360000"/>
          <a:lstStyle>
            <a:lvl1pPr marL="0" indent="0" algn="l" defTabSz="287993">
              <a:lnSpc>
                <a:spcPts val="1600"/>
              </a:lnSpc>
              <a:buNone/>
              <a:defRPr sz="1200" b="1" baseline="0"/>
            </a:lvl1pPr>
            <a:lvl2pPr algn="l">
              <a:defRPr/>
            </a:lvl2pPr>
            <a:lvl3pPr algn="l">
              <a:defRPr/>
            </a:lvl3pPr>
            <a:lvl4pPr algn="l">
              <a:defRPr/>
            </a:lvl4pPr>
            <a:lvl5pPr algn="l">
              <a:defRPr/>
            </a:lvl5pPr>
          </a:lstStyle>
          <a:p>
            <a:pPr lvl="0"/>
            <a:r>
              <a:rPr lang="en-US" dirty="0"/>
              <a:t>00	Insert contents listing (2 columns)</a:t>
            </a:r>
          </a:p>
        </p:txBody>
      </p:sp>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34" name="Title 1">
            <a:extLst>
              <a:ext uri="{FF2B5EF4-FFF2-40B4-BE49-F238E27FC236}">
                <a16:creationId xmlns:a16="http://schemas.microsoft.com/office/drawing/2014/main" id="{091B7A03-C365-4ED6-962E-93EA096F7A2D}"/>
              </a:ext>
            </a:extLst>
          </p:cNvPr>
          <p:cNvSpPr>
            <a:spLocks noGrp="1"/>
          </p:cNvSpPr>
          <p:nvPr>
            <p:ph type="ctrTitle" hasCustomPrompt="1"/>
          </p:nvPr>
        </p:nvSpPr>
        <p:spPr>
          <a:xfrm>
            <a:off x="432000" y="544317"/>
            <a:ext cx="1044375"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CONTENTS</a:t>
            </a:r>
          </a:p>
        </p:txBody>
      </p:sp>
    </p:spTree>
    <p:extLst>
      <p:ext uri="{BB962C8B-B14F-4D97-AF65-F5344CB8AC3E}">
        <p14:creationId xmlns:p14="http://schemas.microsoft.com/office/powerpoint/2010/main" val="244822762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layout - 3 column">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2552519" cy="5214348"/>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9" name="Text Placeholder 2">
            <a:extLst>
              <a:ext uri="{FF2B5EF4-FFF2-40B4-BE49-F238E27FC236}">
                <a16:creationId xmlns:a16="http://schemas.microsoft.com/office/drawing/2014/main" id="{4E768777-3248-42B2-85F9-58D5B20C6E63}"/>
              </a:ext>
            </a:extLst>
          </p:cNvPr>
          <p:cNvSpPr>
            <a:spLocks noGrp="1"/>
          </p:cNvSpPr>
          <p:nvPr>
            <p:ph type="body" sz="quarter" idx="17" hasCustomPrompt="1"/>
          </p:nvPr>
        </p:nvSpPr>
        <p:spPr>
          <a:xfrm>
            <a:off x="3086030" y="1150618"/>
            <a:ext cx="2552519" cy="5214348"/>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13" name="Text Placeholder 2">
            <a:extLst>
              <a:ext uri="{FF2B5EF4-FFF2-40B4-BE49-F238E27FC236}">
                <a16:creationId xmlns:a16="http://schemas.microsoft.com/office/drawing/2014/main" id="{F7E46CCE-0535-4E3E-9668-C3EC281E6A5C}"/>
              </a:ext>
            </a:extLst>
          </p:cNvPr>
          <p:cNvSpPr>
            <a:spLocks noGrp="1"/>
          </p:cNvSpPr>
          <p:nvPr>
            <p:ph type="body" sz="quarter" idx="16" hasCustomPrompt="1"/>
          </p:nvPr>
        </p:nvSpPr>
        <p:spPr>
          <a:xfrm>
            <a:off x="5783259" y="1150615"/>
            <a:ext cx="2869035" cy="5214348"/>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16" name="Title 1">
            <a:extLst>
              <a:ext uri="{FF2B5EF4-FFF2-40B4-BE49-F238E27FC236}">
                <a16:creationId xmlns:a16="http://schemas.microsoft.com/office/drawing/2014/main" id="{99316F6E-405A-4A01-9184-79CC1058A919}"/>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246081809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layout - just text">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3" name="Title 1">
            <a:extLst>
              <a:ext uri="{FF2B5EF4-FFF2-40B4-BE49-F238E27FC236}">
                <a16:creationId xmlns:a16="http://schemas.microsoft.com/office/drawing/2014/main" id="{56ABEA7B-7448-4E43-A7A4-3421CD2E272B}"/>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
        <p:nvSpPr>
          <p:cNvPr id="7" name="Content Placeholder 2">
            <a:extLst>
              <a:ext uri="{FF2B5EF4-FFF2-40B4-BE49-F238E27FC236}">
                <a16:creationId xmlns:a16="http://schemas.microsoft.com/office/drawing/2014/main" id="{FDA22121-4331-41E2-B269-75755B804956}"/>
              </a:ext>
            </a:extLst>
          </p:cNvPr>
          <p:cNvSpPr>
            <a:spLocks noGrp="1"/>
          </p:cNvSpPr>
          <p:nvPr>
            <p:ph idx="1" hasCustomPrompt="1"/>
          </p:nvPr>
        </p:nvSpPr>
        <p:spPr>
          <a:xfrm>
            <a:off x="388801" y="1150618"/>
            <a:ext cx="8263493" cy="5214348"/>
          </a:xfrm>
          <a:prstGeom prst="rect">
            <a:avLst/>
          </a:prstGeom>
        </p:spPr>
        <p:txBody>
          <a:bodyPr lIns="36000" tIns="36000" rIns="36000" bIns="36000"/>
          <a:lstStyle>
            <a:lvl1pPr marL="0" indent="0">
              <a:buNone/>
              <a:defRPr sz="1200"/>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dirty="0"/>
              <a:t>Body text</a:t>
            </a:r>
          </a:p>
        </p:txBody>
      </p:sp>
    </p:spTree>
    <p:extLst>
      <p:ext uri="{BB962C8B-B14F-4D97-AF65-F5344CB8AC3E}">
        <p14:creationId xmlns:p14="http://schemas.microsoft.com/office/powerpoint/2010/main" val="339045373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 blue">
    <p:bg>
      <p:bgPr>
        <a:solidFill>
          <a:schemeClr val="accent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FC8E3CA-4735-4448-B024-8A121DADF818}"/>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14" name="Subtitle 2">
            <a:extLst>
              <a:ext uri="{FF2B5EF4-FFF2-40B4-BE49-F238E27FC236}">
                <a16:creationId xmlns:a16="http://schemas.microsoft.com/office/drawing/2014/main" id="{A7A647E4-605B-4961-B4D2-DBA88509304E}"/>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1365598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 orange">
    <p:bg>
      <p:bgPr>
        <a:solidFill>
          <a:schemeClr val="accent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F192859-C46A-4829-96AF-7D408294B889}"/>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7" name="Subtitle 2">
            <a:extLst>
              <a:ext uri="{FF2B5EF4-FFF2-40B4-BE49-F238E27FC236}">
                <a16:creationId xmlns:a16="http://schemas.microsoft.com/office/drawing/2014/main" id="{D94ECEE5-5A94-4126-92B2-4FA9605C9D9F}"/>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385018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 pink">
    <p:bg>
      <p:bgPr>
        <a:solidFill>
          <a:schemeClr val="accent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D79BA80-1E7F-4F47-AF07-7A70474A6CD2}"/>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7" name="Subtitle 2">
            <a:extLst>
              <a:ext uri="{FF2B5EF4-FFF2-40B4-BE49-F238E27FC236}">
                <a16:creationId xmlns:a16="http://schemas.microsoft.com/office/drawing/2014/main" id="{881FAF16-A8F7-4BA6-B2B7-5BF7AFA61EAD}"/>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77944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 turquoise">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E406321-A4C9-4532-B695-2ECC82CCAE9F}"/>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7" name="Subtitle 2">
            <a:extLst>
              <a:ext uri="{FF2B5EF4-FFF2-40B4-BE49-F238E27FC236}">
                <a16:creationId xmlns:a16="http://schemas.microsoft.com/office/drawing/2014/main" id="{11A37CB7-C061-4C30-8C0D-36C06AE61161}"/>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9389641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3.png"/><Relationship Id="rId5" Type="http://schemas.openxmlformats.org/officeDocument/2006/relationships/slideLayout" Target="../slideLayouts/slideLayout14.xml"/><Relationship Id="rId10" Type="http://schemas.openxmlformats.org/officeDocument/2006/relationships/theme" Target="../theme/theme3.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0857011"/>
      </p:ext>
    </p:extLst>
  </p:cSld>
  <p:clrMap bg1="lt1" tx1="dk1" bg2="lt2" tx2="dk2" accent1="accent1" accent2="accent2" accent3="accent3" accent4="accent4" accent5="accent5" accent6="accent6" hlink="hlink" folHlink="folHlink"/>
  <p:sldLayoutIdLst>
    <p:sldLayoutId id="2147483661" r:id="rId1"/>
    <p:sldLayoutId id="2147483677" r:id="rId2"/>
    <p:sldLayoutId id="2147483678" r:id="rId3"/>
    <p:sldLayoutId id="2147483679" r:id="rId4"/>
    <p:sldLayoutId id="2147483680"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850A13-8E99-49E2-9165-C76685B082C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061342" y="226559"/>
            <a:ext cx="838348" cy="573541"/>
          </a:xfrm>
          <a:prstGeom prst="rect">
            <a:avLst/>
          </a:prstGeom>
        </p:spPr>
      </p:pic>
    </p:spTree>
    <p:extLst>
      <p:ext uri="{BB962C8B-B14F-4D97-AF65-F5344CB8AC3E}">
        <p14:creationId xmlns:p14="http://schemas.microsoft.com/office/powerpoint/2010/main" val="420199727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ED99F8-E22C-4D15-85F7-8D466F90469F}"/>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093932" y="200297"/>
            <a:ext cx="812841" cy="558826"/>
          </a:xfrm>
          <a:prstGeom prst="rect">
            <a:avLst/>
          </a:prstGeom>
        </p:spPr>
      </p:pic>
    </p:spTree>
    <p:extLst>
      <p:ext uri="{BB962C8B-B14F-4D97-AF65-F5344CB8AC3E}">
        <p14:creationId xmlns:p14="http://schemas.microsoft.com/office/powerpoint/2010/main" val="401986177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1" r:id="rId3"/>
    <p:sldLayoutId id="2147483672" r:id="rId4"/>
    <p:sldLayoutId id="2147483670" r:id="rId5"/>
    <p:sldLayoutId id="2147483673" r:id="rId6"/>
    <p:sldLayoutId id="2147483674" r:id="rId7"/>
    <p:sldLayoutId id="2147483675" r:id="rId8"/>
    <p:sldLayoutId id="2147483676"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D35A2-212B-4253-8D50-FD1945F2BFB6}"/>
              </a:ext>
            </a:extLst>
          </p:cNvPr>
          <p:cNvSpPr>
            <a:spLocks noGrp="1"/>
          </p:cNvSpPr>
          <p:nvPr>
            <p:ph type="ctrTitle"/>
          </p:nvPr>
        </p:nvSpPr>
        <p:spPr>
          <a:xfrm>
            <a:off x="518385" y="1248566"/>
            <a:ext cx="7920773" cy="3656386"/>
          </a:xfrm>
        </p:spPr>
        <p:txBody>
          <a:bodyPr/>
          <a:lstStyle/>
          <a:p>
            <a:pPr algn="ctr"/>
            <a:r>
              <a:rPr lang="en-GB" dirty="0"/>
              <a:t>Chinese footprint in Africa’s renewable energy sector </a:t>
            </a:r>
            <a:br>
              <a:rPr lang="en-GB" dirty="0"/>
            </a:br>
            <a:br>
              <a:rPr lang="en-GB" dirty="0"/>
            </a:br>
            <a:r>
              <a:rPr lang="en-GB" sz="2800" dirty="0"/>
              <a:t>Frangton Chiyemura</a:t>
            </a:r>
            <a:br>
              <a:rPr lang="en-GB" sz="2800" dirty="0"/>
            </a:br>
            <a:r>
              <a:rPr lang="en-GB" sz="2800" dirty="0"/>
              <a:t>DPP, The Open University, UK </a:t>
            </a:r>
            <a:br>
              <a:rPr lang="en-GB" sz="2800" dirty="0"/>
            </a:br>
            <a:br>
              <a:rPr lang="en-GB" sz="2800" dirty="0"/>
            </a:br>
            <a:br>
              <a:rPr lang="en-GB" spc="-245" dirty="0">
                <a:solidFill>
                  <a:schemeClr val="tx1">
                    <a:lumMod val="95000"/>
                    <a:lumOff val="5000"/>
                  </a:schemeClr>
                </a:solidFill>
                <a:cs typeface="Arial"/>
              </a:rPr>
            </a:br>
            <a:endParaRPr lang="en-GB" dirty="0"/>
          </a:p>
        </p:txBody>
      </p:sp>
      <p:sp>
        <p:nvSpPr>
          <p:cNvPr id="3" name="Subtitle 2">
            <a:extLst>
              <a:ext uri="{FF2B5EF4-FFF2-40B4-BE49-F238E27FC236}">
                <a16:creationId xmlns:a16="http://schemas.microsoft.com/office/drawing/2014/main" id="{0BD11A33-AC46-4B11-BB79-1093594918F3}"/>
              </a:ext>
            </a:extLst>
          </p:cNvPr>
          <p:cNvSpPr>
            <a:spLocks noGrp="1"/>
          </p:cNvSpPr>
          <p:nvPr>
            <p:ph type="subTitle" idx="1"/>
          </p:nvPr>
        </p:nvSpPr>
        <p:spPr>
          <a:xfrm>
            <a:off x="518385" y="3866895"/>
            <a:ext cx="7920774" cy="1253677"/>
          </a:xfrm>
        </p:spPr>
        <p:txBody>
          <a:bodyPr/>
          <a:lstStyle/>
          <a:p>
            <a:pPr algn="ctr"/>
            <a:r>
              <a:rPr lang="en-GB" dirty="0"/>
              <a:t>China-Africa cooperation on green energy transition: Potentials and barriers: African perspectives Webinar</a:t>
            </a:r>
          </a:p>
          <a:p>
            <a:endParaRPr lang="en-GB" dirty="0"/>
          </a:p>
          <a:p>
            <a:pPr algn="ctr"/>
            <a:r>
              <a:rPr lang="en-GB" dirty="0"/>
              <a:t>17 November 2020 </a:t>
            </a:r>
          </a:p>
        </p:txBody>
      </p:sp>
      <p:pic>
        <p:nvPicPr>
          <p:cNvPr id="4" name="Picture 3">
            <a:extLst>
              <a:ext uri="{FF2B5EF4-FFF2-40B4-BE49-F238E27FC236}">
                <a16:creationId xmlns:a16="http://schemas.microsoft.com/office/drawing/2014/main" id="{05EA2FB6-4F7D-46B3-8AC0-21823F4823B0}"/>
              </a:ext>
            </a:extLst>
          </p:cNvPr>
          <p:cNvPicPr>
            <a:picLocks noChangeAspect="1"/>
          </p:cNvPicPr>
          <p:nvPr/>
        </p:nvPicPr>
        <p:blipFill>
          <a:blip r:embed="rId2"/>
          <a:stretch>
            <a:fillRect/>
          </a:stretch>
        </p:blipFill>
        <p:spPr>
          <a:xfrm>
            <a:off x="0" y="5803235"/>
            <a:ext cx="3285873" cy="1054765"/>
          </a:xfrm>
          <a:prstGeom prst="rect">
            <a:avLst/>
          </a:prstGeom>
        </p:spPr>
      </p:pic>
    </p:spTree>
    <p:extLst>
      <p:ext uri="{BB962C8B-B14F-4D97-AF65-F5344CB8AC3E}">
        <p14:creationId xmlns:p14="http://schemas.microsoft.com/office/powerpoint/2010/main" val="693400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46E737-0D30-4858-BBF9-2F2A942C010D}"/>
              </a:ext>
            </a:extLst>
          </p:cNvPr>
          <p:cNvSpPr>
            <a:spLocks noGrp="1"/>
          </p:cNvSpPr>
          <p:nvPr>
            <p:ph type="ctrTitle"/>
          </p:nvPr>
        </p:nvSpPr>
        <p:spPr>
          <a:xfrm>
            <a:off x="388800" y="261828"/>
            <a:ext cx="6876065" cy="526738"/>
          </a:xfrm>
        </p:spPr>
        <p:txBody>
          <a:bodyPr/>
          <a:lstStyle/>
          <a:p>
            <a:pPr algn="ctr"/>
            <a:br>
              <a:rPr lang="en-GB" sz="3200" dirty="0"/>
            </a:br>
            <a:r>
              <a:rPr lang="en-GB" sz="3200" dirty="0"/>
              <a:t>Conclusion: Thinking ahead</a:t>
            </a:r>
            <a:br>
              <a:rPr lang="en-GB" sz="3200" dirty="0"/>
            </a:br>
            <a:endParaRPr lang="en-GB" sz="3200" dirty="0"/>
          </a:p>
        </p:txBody>
      </p:sp>
      <p:sp>
        <p:nvSpPr>
          <p:cNvPr id="4" name="Content Placeholder 3">
            <a:extLst>
              <a:ext uri="{FF2B5EF4-FFF2-40B4-BE49-F238E27FC236}">
                <a16:creationId xmlns:a16="http://schemas.microsoft.com/office/drawing/2014/main" id="{DDD97936-21C9-48ED-A272-88CB2DB4E8F6}"/>
              </a:ext>
            </a:extLst>
          </p:cNvPr>
          <p:cNvSpPr>
            <a:spLocks noGrp="1"/>
          </p:cNvSpPr>
          <p:nvPr>
            <p:ph idx="1"/>
          </p:nvPr>
        </p:nvSpPr>
        <p:spPr/>
        <p:txBody>
          <a:bodyPr/>
          <a:lstStyle/>
          <a:p>
            <a:pPr marL="342900" indent="-342900">
              <a:buFont typeface="Arial" panose="020B0604020202020204" pitchFamily="34" charset="0"/>
              <a:buChar char="•"/>
            </a:pPr>
            <a:r>
              <a:rPr lang="en-GB" sz="2000" dirty="0"/>
              <a:t>Renewable energy sources can play an important role in addressing Africa’s electricity access challenge.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Considerable progress has been made especially on the generation side, but more attention must be devoted to transmission and distribution for which Chinese enterprises can play a role.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Financing and institutional inadequacies remain the biggest challenges affecting the deployment of renewables in Africa.</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Debt financing with sovereign guarantee is no longer sustainable. Equity financing can play a meaningful role. However, it is by and large perceived by project financiers as a high risk endeavour. What lessons can we learn from e.g. SA’s Renewable Energy Independent Power Producer Programme (REIPPP)? And are Chinese financiers/project developers willing to adopt this model? </a:t>
            </a:r>
          </a:p>
          <a:p>
            <a:pPr marL="285750" indent="-285750" algn="just">
              <a:buFont typeface="Wingdings" panose="05000000000000000000" pitchFamily="2" charset="2"/>
              <a:buChar char="q"/>
            </a:pPr>
            <a:endParaRPr lang="en-GB" sz="2400" dirty="0"/>
          </a:p>
          <a:p>
            <a:pPr marL="285750" indent="-285750" algn="just">
              <a:buFont typeface="Wingdings" panose="05000000000000000000" pitchFamily="2" charset="2"/>
              <a:buChar char="q"/>
            </a:pPr>
            <a:endParaRPr lang="en-GB" sz="2400" dirty="0"/>
          </a:p>
        </p:txBody>
      </p:sp>
    </p:spTree>
    <p:extLst>
      <p:ext uri="{BB962C8B-B14F-4D97-AF65-F5344CB8AC3E}">
        <p14:creationId xmlns:p14="http://schemas.microsoft.com/office/powerpoint/2010/main" val="3692189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D8A04-935C-4320-8757-9C02B0901F56}"/>
              </a:ext>
            </a:extLst>
          </p:cNvPr>
          <p:cNvSpPr>
            <a:spLocks noGrp="1"/>
          </p:cNvSpPr>
          <p:nvPr>
            <p:ph type="ctrTitle"/>
          </p:nvPr>
        </p:nvSpPr>
        <p:spPr>
          <a:xfrm>
            <a:off x="440360" y="2558915"/>
            <a:ext cx="7920773" cy="498598"/>
          </a:xfrm>
        </p:spPr>
        <p:txBody>
          <a:bodyPr/>
          <a:lstStyle/>
          <a:p>
            <a:pPr algn="ctr"/>
            <a:r>
              <a:rPr lang="en-GB" dirty="0"/>
              <a:t>THANK YOU</a:t>
            </a:r>
          </a:p>
        </p:txBody>
      </p:sp>
    </p:spTree>
    <p:extLst>
      <p:ext uri="{BB962C8B-B14F-4D97-AF65-F5344CB8AC3E}">
        <p14:creationId xmlns:p14="http://schemas.microsoft.com/office/powerpoint/2010/main" val="1452091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C70D33-C5B2-43E8-99D5-8DCB64871E6F}"/>
              </a:ext>
            </a:extLst>
          </p:cNvPr>
          <p:cNvSpPr>
            <a:spLocks noGrp="1"/>
          </p:cNvSpPr>
          <p:nvPr>
            <p:ph type="body" sz="quarter" idx="11"/>
          </p:nvPr>
        </p:nvSpPr>
        <p:spPr/>
        <p:txBody>
          <a:bodyPr/>
          <a:lstStyle/>
          <a:p>
            <a:endParaRPr lang="en-GB"/>
          </a:p>
        </p:txBody>
      </p:sp>
      <p:sp>
        <p:nvSpPr>
          <p:cNvPr id="3" name="Text Placeholder 2">
            <a:extLst>
              <a:ext uri="{FF2B5EF4-FFF2-40B4-BE49-F238E27FC236}">
                <a16:creationId xmlns:a16="http://schemas.microsoft.com/office/drawing/2014/main" id="{C6B8D1F2-96C8-4665-96A7-1D05EA198779}"/>
              </a:ext>
            </a:extLst>
          </p:cNvPr>
          <p:cNvSpPr>
            <a:spLocks noGrp="1"/>
          </p:cNvSpPr>
          <p:nvPr>
            <p:ph type="body" sz="quarter" idx="12"/>
          </p:nvPr>
        </p:nvSpPr>
        <p:spPr/>
        <p:txBody>
          <a:bodyPr/>
          <a:lstStyle/>
          <a:p>
            <a:r>
              <a:rPr lang="en-GB" dirty="0"/>
              <a:t>Background </a:t>
            </a:r>
          </a:p>
        </p:txBody>
      </p:sp>
      <p:sp>
        <p:nvSpPr>
          <p:cNvPr id="4" name="Text Placeholder 3">
            <a:extLst>
              <a:ext uri="{FF2B5EF4-FFF2-40B4-BE49-F238E27FC236}">
                <a16:creationId xmlns:a16="http://schemas.microsoft.com/office/drawing/2014/main" id="{FF68EE43-8383-4952-A816-86A9A9EEA073}"/>
              </a:ext>
            </a:extLst>
          </p:cNvPr>
          <p:cNvSpPr>
            <a:spLocks noGrp="1"/>
          </p:cNvSpPr>
          <p:nvPr>
            <p:ph type="body" sz="quarter" idx="13"/>
          </p:nvPr>
        </p:nvSpPr>
        <p:spPr/>
        <p:txBody>
          <a:bodyPr/>
          <a:lstStyle/>
          <a:p>
            <a:r>
              <a:rPr lang="en-GB" dirty="0"/>
              <a:t>Brief highlight on electricity access challenge in Africa, followed by renewable energy resources endowment in Africa </a:t>
            </a:r>
          </a:p>
        </p:txBody>
      </p:sp>
      <p:sp>
        <p:nvSpPr>
          <p:cNvPr id="5" name="Text Placeholder 4">
            <a:extLst>
              <a:ext uri="{FF2B5EF4-FFF2-40B4-BE49-F238E27FC236}">
                <a16:creationId xmlns:a16="http://schemas.microsoft.com/office/drawing/2014/main" id="{0D432058-C1BB-4813-9F23-2F54A94C5D62}"/>
              </a:ext>
            </a:extLst>
          </p:cNvPr>
          <p:cNvSpPr>
            <a:spLocks noGrp="1"/>
          </p:cNvSpPr>
          <p:nvPr>
            <p:ph type="body" sz="quarter" idx="14"/>
          </p:nvPr>
        </p:nvSpPr>
        <p:spPr>
          <a:xfrm>
            <a:off x="4214565" y="2995414"/>
            <a:ext cx="540000" cy="503999"/>
          </a:xfrm>
        </p:spPr>
        <p:txBody>
          <a:bodyPr/>
          <a:lstStyle/>
          <a:p>
            <a:endParaRPr lang="en-GB"/>
          </a:p>
        </p:txBody>
      </p:sp>
      <p:sp>
        <p:nvSpPr>
          <p:cNvPr id="6" name="Text Placeholder 5">
            <a:extLst>
              <a:ext uri="{FF2B5EF4-FFF2-40B4-BE49-F238E27FC236}">
                <a16:creationId xmlns:a16="http://schemas.microsoft.com/office/drawing/2014/main" id="{739A5C85-5856-4ECD-A775-7ED7A726E4A4}"/>
              </a:ext>
            </a:extLst>
          </p:cNvPr>
          <p:cNvSpPr>
            <a:spLocks noGrp="1"/>
          </p:cNvSpPr>
          <p:nvPr>
            <p:ph type="body" sz="quarter" idx="15"/>
          </p:nvPr>
        </p:nvSpPr>
        <p:spPr>
          <a:xfrm>
            <a:off x="4772378" y="2991204"/>
            <a:ext cx="3207056" cy="261938"/>
          </a:xfrm>
        </p:spPr>
        <p:txBody>
          <a:bodyPr/>
          <a:lstStyle/>
          <a:p>
            <a:r>
              <a:rPr lang="en-GB" dirty="0"/>
              <a:t>China’s contributions in Africa’s energy sector </a:t>
            </a:r>
          </a:p>
        </p:txBody>
      </p:sp>
      <p:sp>
        <p:nvSpPr>
          <p:cNvPr id="7" name="Text Placeholder 6">
            <a:extLst>
              <a:ext uri="{FF2B5EF4-FFF2-40B4-BE49-F238E27FC236}">
                <a16:creationId xmlns:a16="http://schemas.microsoft.com/office/drawing/2014/main" id="{64E88A49-04AE-4A27-9572-184460E2E995}"/>
              </a:ext>
            </a:extLst>
          </p:cNvPr>
          <p:cNvSpPr>
            <a:spLocks noGrp="1"/>
          </p:cNvSpPr>
          <p:nvPr>
            <p:ph type="body" sz="quarter" idx="16"/>
          </p:nvPr>
        </p:nvSpPr>
        <p:spPr>
          <a:xfrm>
            <a:off x="4772378" y="3515290"/>
            <a:ext cx="3207056" cy="360000"/>
          </a:xfrm>
        </p:spPr>
        <p:txBody>
          <a:bodyPr/>
          <a:lstStyle/>
          <a:p>
            <a:r>
              <a:rPr lang="en-GB" dirty="0"/>
              <a:t>Project financing </a:t>
            </a:r>
          </a:p>
          <a:p>
            <a:r>
              <a:rPr lang="en-GB" dirty="0"/>
              <a:t>Project construction </a:t>
            </a:r>
          </a:p>
          <a:p>
            <a:r>
              <a:rPr lang="en-GB" dirty="0"/>
              <a:t>Technology supply </a:t>
            </a:r>
          </a:p>
        </p:txBody>
      </p:sp>
      <p:sp>
        <p:nvSpPr>
          <p:cNvPr id="8" name="Text Placeholder 7">
            <a:extLst>
              <a:ext uri="{FF2B5EF4-FFF2-40B4-BE49-F238E27FC236}">
                <a16:creationId xmlns:a16="http://schemas.microsoft.com/office/drawing/2014/main" id="{05A748D6-82DC-45CE-921A-5F3F16C06A2D}"/>
              </a:ext>
            </a:extLst>
          </p:cNvPr>
          <p:cNvSpPr>
            <a:spLocks noGrp="1"/>
          </p:cNvSpPr>
          <p:nvPr>
            <p:ph type="body" sz="quarter" idx="17"/>
          </p:nvPr>
        </p:nvSpPr>
        <p:spPr>
          <a:xfrm>
            <a:off x="4232378" y="4708554"/>
            <a:ext cx="540000" cy="503999"/>
          </a:xfrm>
        </p:spPr>
        <p:txBody>
          <a:bodyPr/>
          <a:lstStyle/>
          <a:p>
            <a:endParaRPr lang="en-GB" dirty="0"/>
          </a:p>
        </p:txBody>
      </p:sp>
      <p:sp>
        <p:nvSpPr>
          <p:cNvPr id="15" name="Text Placeholder 14">
            <a:extLst>
              <a:ext uri="{FF2B5EF4-FFF2-40B4-BE49-F238E27FC236}">
                <a16:creationId xmlns:a16="http://schemas.microsoft.com/office/drawing/2014/main" id="{D6C3E89A-4EF3-47C3-86FD-C8459C391907}"/>
              </a:ext>
            </a:extLst>
          </p:cNvPr>
          <p:cNvSpPr>
            <a:spLocks noGrp="1"/>
          </p:cNvSpPr>
          <p:nvPr>
            <p:ph type="body" sz="quarter" idx="24"/>
          </p:nvPr>
        </p:nvSpPr>
        <p:spPr>
          <a:xfrm>
            <a:off x="4864658" y="4698615"/>
            <a:ext cx="3207056" cy="261938"/>
          </a:xfrm>
        </p:spPr>
        <p:txBody>
          <a:bodyPr/>
          <a:lstStyle/>
          <a:p>
            <a:r>
              <a:rPr lang="en-GB" dirty="0"/>
              <a:t>Thinking ahead </a:t>
            </a:r>
          </a:p>
        </p:txBody>
      </p:sp>
      <p:sp>
        <p:nvSpPr>
          <p:cNvPr id="21" name="Title 20">
            <a:extLst>
              <a:ext uri="{FF2B5EF4-FFF2-40B4-BE49-F238E27FC236}">
                <a16:creationId xmlns:a16="http://schemas.microsoft.com/office/drawing/2014/main" id="{CA06B1DD-0C3B-4A0B-AB8B-AFA3E8DDCDBC}"/>
              </a:ext>
            </a:extLst>
          </p:cNvPr>
          <p:cNvSpPr>
            <a:spLocks noGrp="1"/>
          </p:cNvSpPr>
          <p:nvPr>
            <p:ph type="ctrTitle"/>
          </p:nvPr>
        </p:nvSpPr>
        <p:spPr/>
        <p:txBody>
          <a:bodyPr/>
          <a:lstStyle/>
          <a:p>
            <a:endParaRPr lang="en-GB"/>
          </a:p>
        </p:txBody>
      </p:sp>
      <p:pic>
        <p:nvPicPr>
          <p:cNvPr id="27" name="Picture Placeholder 26" descr="A close up of a dry grass field&#10;&#10;Description automatically generated">
            <a:extLst>
              <a:ext uri="{FF2B5EF4-FFF2-40B4-BE49-F238E27FC236}">
                <a16:creationId xmlns:a16="http://schemas.microsoft.com/office/drawing/2014/main" id="{72669514-62EF-4E01-BCCC-6DA28890DBA3}"/>
              </a:ext>
            </a:extLst>
          </p:cNvPr>
          <p:cNvPicPr>
            <a:picLocks noGrp="1" noChangeAspect="1"/>
          </p:cNvPicPr>
          <p:nvPr>
            <p:ph type="pic" sz="quarter" idx="29"/>
          </p:nvPr>
        </p:nvPicPr>
        <p:blipFill>
          <a:blip r:embed="rId2">
            <a:extLst>
              <a:ext uri="{28A0092B-C50C-407E-A947-70E740481C1C}">
                <a14:useLocalDpi xmlns:a14="http://schemas.microsoft.com/office/drawing/2010/main" val="0"/>
              </a:ext>
            </a:extLst>
          </a:blip>
          <a:srcRect l="12809" r="12809"/>
          <a:stretch>
            <a:fillRect/>
          </a:stretch>
        </p:blipFill>
        <p:spPr/>
      </p:pic>
    </p:spTree>
    <p:extLst>
      <p:ext uri="{BB962C8B-B14F-4D97-AF65-F5344CB8AC3E}">
        <p14:creationId xmlns:p14="http://schemas.microsoft.com/office/powerpoint/2010/main" val="4020306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D7E968-F61C-4CAF-9D18-5622108A950B}"/>
              </a:ext>
            </a:extLst>
          </p:cNvPr>
          <p:cNvSpPr>
            <a:spLocks noGrp="1"/>
          </p:cNvSpPr>
          <p:nvPr>
            <p:ph type="body" sz="quarter" idx="11"/>
          </p:nvPr>
        </p:nvSpPr>
        <p:spPr/>
        <p:txBody>
          <a:bodyPr/>
          <a:lstStyle/>
          <a:p>
            <a:endParaRPr lang="en-GB" dirty="0"/>
          </a:p>
        </p:txBody>
      </p:sp>
      <p:sp>
        <p:nvSpPr>
          <p:cNvPr id="3" name="Title 2">
            <a:extLst>
              <a:ext uri="{FF2B5EF4-FFF2-40B4-BE49-F238E27FC236}">
                <a16:creationId xmlns:a16="http://schemas.microsoft.com/office/drawing/2014/main" id="{97EA361E-1A39-4882-A63F-865766CB13DC}"/>
              </a:ext>
            </a:extLst>
          </p:cNvPr>
          <p:cNvSpPr>
            <a:spLocks noGrp="1"/>
          </p:cNvSpPr>
          <p:nvPr>
            <p:ph type="ctrTitle"/>
          </p:nvPr>
        </p:nvSpPr>
        <p:spPr>
          <a:xfrm>
            <a:off x="431998" y="267324"/>
            <a:ext cx="7604653" cy="626038"/>
          </a:xfrm>
          <a:solidFill>
            <a:schemeClr val="bg1"/>
          </a:solidFill>
        </p:spPr>
        <p:txBody>
          <a:bodyPr/>
          <a:lstStyle/>
          <a:p>
            <a:r>
              <a:rPr lang="en-GB" sz="2000" dirty="0">
                <a:solidFill>
                  <a:schemeClr val="tx1"/>
                </a:solidFill>
              </a:rPr>
              <a:t>Electricity access challenge in Africa </a:t>
            </a:r>
            <a:br>
              <a:rPr lang="en-GB" dirty="0">
                <a:solidFill>
                  <a:schemeClr val="tx1"/>
                </a:solidFill>
              </a:rPr>
            </a:br>
            <a:endParaRPr lang="en-GB" dirty="0">
              <a:solidFill>
                <a:schemeClr val="tx1"/>
              </a:solidFill>
            </a:endParaRPr>
          </a:p>
        </p:txBody>
      </p:sp>
      <p:graphicFrame>
        <p:nvGraphicFramePr>
          <p:cNvPr id="4" name="Table 3">
            <a:extLst>
              <a:ext uri="{FF2B5EF4-FFF2-40B4-BE49-F238E27FC236}">
                <a16:creationId xmlns:a16="http://schemas.microsoft.com/office/drawing/2014/main" id="{320D770E-F1A4-4294-8A37-E94B2A113268}"/>
              </a:ext>
            </a:extLst>
          </p:cNvPr>
          <p:cNvGraphicFramePr>
            <a:graphicFrameLocks noGrp="1"/>
          </p:cNvGraphicFramePr>
          <p:nvPr/>
        </p:nvGraphicFramePr>
        <p:xfrm>
          <a:off x="431998" y="1079999"/>
          <a:ext cx="8324376" cy="5233678"/>
        </p:xfrm>
        <a:graphic>
          <a:graphicData uri="http://schemas.openxmlformats.org/drawingml/2006/table">
            <a:tbl>
              <a:tblPr firstRow="1" firstCol="1" bandRow="1">
                <a:tableStyleId>{5C22544A-7EE6-4342-B048-85BDC9FD1C3A}</a:tableStyleId>
              </a:tblPr>
              <a:tblGrid>
                <a:gridCol w="2106655">
                  <a:extLst>
                    <a:ext uri="{9D8B030D-6E8A-4147-A177-3AD203B41FA5}">
                      <a16:colId xmlns:a16="http://schemas.microsoft.com/office/drawing/2014/main" val="2337214574"/>
                    </a:ext>
                  </a:extLst>
                </a:gridCol>
                <a:gridCol w="768058">
                  <a:extLst>
                    <a:ext uri="{9D8B030D-6E8A-4147-A177-3AD203B41FA5}">
                      <a16:colId xmlns:a16="http://schemas.microsoft.com/office/drawing/2014/main" val="37020813"/>
                    </a:ext>
                  </a:extLst>
                </a:gridCol>
                <a:gridCol w="768058">
                  <a:extLst>
                    <a:ext uri="{9D8B030D-6E8A-4147-A177-3AD203B41FA5}">
                      <a16:colId xmlns:a16="http://schemas.microsoft.com/office/drawing/2014/main" val="2070952007"/>
                    </a:ext>
                  </a:extLst>
                </a:gridCol>
                <a:gridCol w="768058">
                  <a:extLst>
                    <a:ext uri="{9D8B030D-6E8A-4147-A177-3AD203B41FA5}">
                      <a16:colId xmlns:a16="http://schemas.microsoft.com/office/drawing/2014/main" val="432914044"/>
                    </a:ext>
                  </a:extLst>
                </a:gridCol>
                <a:gridCol w="768058">
                  <a:extLst>
                    <a:ext uri="{9D8B030D-6E8A-4147-A177-3AD203B41FA5}">
                      <a16:colId xmlns:a16="http://schemas.microsoft.com/office/drawing/2014/main" val="256515217"/>
                    </a:ext>
                  </a:extLst>
                </a:gridCol>
                <a:gridCol w="768058">
                  <a:extLst>
                    <a:ext uri="{9D8B030D-6E8A-4147-A177-3AD203B41FA5}">
                      <a16:colId xmlns:a16="http://schemas.microsoft.com/office/drawing/2014/main" val="340401600"/>
                    </a:ext>
                  </a:extLst>
                </a:gridCol>
                <a:gridCol w="768058">
                  <a:extLst>
                    <a:ext uri="{9D8B030D-6E8A-4147-A177-3AD203B41FA5}">
                      <a16:colId xmlns:a16="http://schemas.microsoft.com/office/drawing/2014/main" val="560252312"/>
                    </a:ext>
                  </a:extLst>
                </a:gridCol>
                <a:gridCol w="768058">
                  <a:extLst>
                    <a:ext uri="{9D8B030D-6E8A-4147-A177-3AD203B41FA5}">
                      <a16:colId xmlns:a16="http://schemas.microsoft.com/office/drawing/2014/main" val="916184328"/>
                    </a:ext>
                  </a:extLst>
                </a:gridCol>
                <a:gridCol w="841315">
                  <a:extLst>
                    <a:ext uri="{9D8B030D-6E8A-4147-A177-3AD203B41FA5}">
                      <a16:colId xmlns:a16="http://schemas.microsoft.com/office/drawing/2014/main" val="3938498355"/>
                    </a:ext>
                  </a:extLst>
                </a:gridCol>
              </a:tblGrid>
              <a:tr h="467741">
                <a:tc rowSpan="3">
                  <a:txBody>
                    <a:bodyPr/>
                    <a:lstStyle/>
                    <a:p>
                      <a:pPr algn="ctr">
                        <a:lnSpc>
                          <a:spcPct val="107000"/>
                        </a:lnSpc>
                        <a:spcAft>
                          <a:spcPts val="0"/>
                        </a:spcAft>
                      </a:pPr>
                      <a:r>
                        <a:rPr lang="en-GB" sz="10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tc>
                <a:tc gridSpan="7">
                  <a:txBody>
                    <a:bodyPr/>
                    <a:lstStyle/>
                    <a:p>
                      <a:pPr algn="ct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Proportion of the population with access to electricity</a:t>
                      </a:r>
                    </a:p>
                  </a:txBody>
                  <a:tcPr marL="65657" marR="65657"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gn="ctr">
                        <a:lnSpc>
                          <a:spcPct val="107000"/>
                        </a:lnSpc>
                        <a:spcAft>
                          <a:spcPts val="0"/>
                        </a:spcAft>
                      </a:pPr>
                      <a:r>
                        <a:rPr lang="en-GB" sz="1000">
                          <a:effectLst/>
                        </a:rPr>
                        <a:t>Population without access </a:t>
                      </a:r>
                      <a:r>
                        <a:rPr lang="en-GB" sz="900">
                          <a:effectLst/>
                        </a:rPr>
                        <a:t>(million)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tc>
                <a:extLst>
                  <a:ext uri="{0D108BD9-81ED-4DB2-BD59-A6C34878D82A}">
                    <a16:rowId xmlns:a16="http://schemas.microsoft.com/office/drawing/2014/main" val="152798482"/>
                  </a:ext>
                </a:extLst>
              </a:tr>
              <a:tr h="660217">
                <a:tc vMerge="1">
                  <a:txBody>
                    <a:bodyPr/>
                    <a:lstStyle/>
                    <a:p>
                      <a:endParaRPr lang="en-GB"/>
                    </a:p>
                  </a:txBody>
                  <a:tcPr/>
                </a:tc>
                <a:tc gridSpan="5">
                  <a:txBody>
                    <a:bodyPr/>
                    <a:lstStyle/>
                    <a:p>
                      <a:pPr algn="ctr">
                        <a:lnSpc>
                          <a:spcPct val="107000"/>
                        </a:lnSpc>
                        <a:spcAft>
                          <a:spcPts val="0"/>
                        </a:spcAft>
                      </a:pPr>
                      <a:r>
                        <a:rPr lang="en-GB" sz="1000">
                          <a:effectLst/>
                        </a:rPr>
                        <a:t>National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lnSpc>
                          <a:spcPct val="107000"/>
                        </a:lnSpc>
                        <a:spcAft>
                          <a:spcPts val="0"/>
                        </a:spcAft>
                      </a:pPr>
                      <a:r>
                        <a:rPr lang="en-GB" sz="1000">
                          <a:effectLst/>
                        </a:rPr>
                        <a:t>Urban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tc>
                <a:tc>
                  <a:txBody>
                    <a:bodyPr/>
                    <a:lstStyle/>
                    <a:p>
                      <a:pPr algn="ctr">
                        <a:lnSpc>
                          <a:spcPct val="107000"/>
                        </a:lnSpc>
                        <a:spcAft>
                          <a:spcPts val="0"/>
                        </a:spcAft>
                      </a:pPr>
                      <a:r>
                        <a:rPr lang="en-GB" sz="1000">
                          <a:effectLst/>
                        </a:rPr>
                        <a:t>Rural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tc>
                <a:tc vMerge="1">
                  <a:txBody>
                    <a:bodyPr/>
                    <a:lstStyle/>
                    <a:p>
                      <a:endParaRPr lang="en-GB"/>
                    </a:p>
                  </a:txBody>
                  <a:tcPr/>
                </a:tc>
                <a:extLst>
                  <a:ext uri="{0D108BD9-81ED-4DB2-BD59-A6C34878D82A}">
                    <a16:rowId xmlns:a16="http://schemas.microsoft.com/office/drawing/2014/main" val="3569849115"/>
                  </a:ext>
                </a:extLst>
              </a:tr>
              <a:tr h="298834">
                <a:tc vMerge="1">
                  <a:txBody>
                    <a:bodyPr/>
                    <a:lstStyle/>
                    <a:p>
                      <a:endParaRPr lang="en-GB"/>
                    </a:p>
                  </a:txBody>
                  <a:tcPr/>
                </a:tc>
                <a:tc>
                  <a:txBody>
                    <a:bodyPr/>
                    <a:lstStyle/>
                    <a:p>
                      <a:pPr algn="ctr">
                        <a:lnSpc>
                          <a:spcPct val="107000"/>
                        </a:lnSpc>
                        <a:spcAft>
                          <a:spcPts val="0"/>
                        </a:spcAft>
                      </a:pPr>
                      <a:r>
                        <a:rPr lang="en-GB" sz="1000" b="1" dirty="0">
                          <a:effectLst/>
                        </a:rPr>
                        <a:t>2000 </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tc>
                <a:tc>
                  <a:txBody>
                    <a:bodyPr/>
                    <a:lstStyle/>
                    <a:p>
                      <a:pPr algn="ctr">
                        <a:lnSpc>
                          <a:spcPct val="107000"/>
                        </a:lnSpc>
                        <a:spcAft>
                          <a:spcPts val="0"/>
                        </a:spcAft>
                      </a:pPr>
                      <a:r>
                        <a:rPr lang="en-GB" sz="1000" b="1" dirty="0">
                          <a:effectLst/>
                        </a:rPr>
                        <a:t>2005 </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tc>
                <a:tc>
                  <a:txBody>
                    <a:bodyPr/>
                    <a:lstStyle/>
                    <a:p>
                      <a:pPr algn="ctr">
                        <a:lnSpc>
                          <a:spcPct val="107000"/>
                        </a:lnSpc>
                        <a:spcAft>
                          <a:spcPts val="0"/>
                        </a:spcAft>
                      </a:pPr>
                      <a:r>
                        <a:rPr lang="en-GB" sz="1000" b="1" dirty="0">
                          <a:effectLst/>
                        </a:rPr>
                        <a:t>2010 </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tc>
                <a:tc>
                  <a:txBody>
                    <a:bodyPr/>
                    <a:lstStyle/>
                    <a:p>
                      <a:pPr algn="ctr">
                        <a:lnSpc>
                          <a:spcPct val="107000"/>
                        </a:lnSpc>
                        <a:spcAft>
                          <a:spcPts val="0"/>
                        </a:spcAft>
                      </a:pPr>
                      <a:r>
                        <a:rPr lang="en-GB" sz="1000" b="1" dirty="0">
                          <a:effectLst/>
                        </a:rPr>
                        <a:t>2015 </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tc>
                <a:tc>
                  <a:txBody>
                    <a:bodyPr/>
                    <a:lstStyle/>
                    <a:p>
                      <a:pPr algn="ctr">
                        <a:lnSpc>
                          <a:spcPct val="107000"/>
                        </a:lnSpc>
                        <a:spcAft>
                          <a:spcPts val="0"/>
                        </a:spcAft>
                      </a:pPr>
                      <a:r>
                        <a:rPr lang="en-GB" sz="1000" b="1" dirty="0">
                          <a:effectLst/>
                        </a:rPr>
                        <a:t>2019 </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tc>
                <a:tc>
                  <a:txBody>
                    <a:bodyPr/>
                    <a:lstStyle/>
                    <a:p>
                      <a:pPr algn="ctr">
                        <a:lnSpc>
                          <a:spcPct val="107000"/>
                        </a:lnSpc>
                        <a:spcAft>
                          <a:spcPts val="0"/>
                        </a:spcAft>
                      </a:pPr>
                      <a:r>
                        <a:rPr lang="en-GB" sz="1000" b="1" dirty="0">
                          <a:effectLst/>
                        </a:rPr>
                        <a:t>2019 </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tc>
                <a:tc>
                  <a:txBody>
                    <a:bodyPr/>
                    <a:lstStyle/>
                    <a:p>
                      <a:pPr algn="ctr">
                        <a:lnSpc>
                          <a:spcPct val="107000"/>
                        </a:lnSpc>
                        <a:spcAft>
                          <a:spcPts val="0"/>
                        </a:spcAft>
                      </a:pPr>
                      <a:r>
                        <a:rPr lang="en-GB" sz="1000" b="1" dirty="0">
                          <a:effectLst/>
                        </a:rPr>
                        <a:t>2019 </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tc>
                <a:tc>
                  <a:txBody>
                    <a:bodyPr/>
                    <a:lstStyle/>
                    <a:p>
                      <a:pPr algn="ctr">
                        <a:lnSpc>
                          <a:spcPct val="107000"/>
                        </a:lnSpc>
                        <a:spcAft>
                          <a:spcPts val="0"/>
                        </a:spcAft>
                      </a:pPr>
                      <a:r>
                        <a:rPr lang="en-GB" sz="1000" b="1" dirty="0">
                          <a:effectLst/>
                        </a:rPr>
                        <a:t>2019 </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tc>
                <a:extLst>
                  <a:ext uri="{0D108BD9-81ED-4DB2-BD59-A6C34878D82A}">
                    <a16:rowId xmlns:a16="http://schemas.microsoft.com/office/drawing/2014/main" val="2749817908"/>
                  </a:ext>
                </a:extLst>
              </a:tr>
              <a:tr h="298834">
                <a:tc>
                  <a:txBody>
                    <a:bodyPr/>
                    <a:lstStyle/>
                    <a:p>
                      <a:pPr>
                        <a:lnSpc>
                          <a:spcPct val="107000"/>
                        </a:lnSpc>
                        <a:spcAft>
                          <a:spcPts val="0"/>
                        </a:spcAft>
                      </a:pPr>
                      <a:r>
                        <a:rPr lang="en-GB" sz="1000">
                          <a:effectLst/>
                        </a:rPr>
                        <a:t>WORLD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tc>
                <a:tc>
                  <a:txBody>
                    <a:bodyPr/>
                    <a:lstStyle/>
                    <a:p>
                      <a:pPr indent="255270" algn="r">
                        <a:lnSpc>
                          <a:spcPct val="107000"/>
                        </a:lnSpc>
                        <a:spcAft>
                          <a:spcPts val="0"/>
                        </a:spcAft>
                      </a:pPr>
                      <a:r>
                        <a:rPr lang="en-GB" sz="1000">
                          <a:effectLst/>
                        </a:rPr>
                        <a:t>73%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tc>
                <a:tc>
                  <a:txBody>
                    <a:bodyPr/>
                    <a:lstStyle/>
                    <a:p>
                      <a:pPr indent="255270" algn="r">
                        <a:lnSpc>
                          <a:spcPct val="107000"/>
                        </a:lnSpc>
                        <a:spcAft>
                          <a:spcPts val="0"/>
                        </a:spcAft>
                      </a:pPr>
                      <a:r>
                        <a:rPr lang="en-GB" sz="1000">
                          <a:effectLst/>
                        </a:rPr>
                        <a:t>77%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tc>
                <a:tc>
                  <a:txBody>
                    <a:bodyPr/>
                    <a:lstStyle/>
                    <a:p>
                      <a:pPr indent="255270" algn="r">
                        <a:lnSpc>
                          <a:spcPct val="107000"/>
                        </a:lnSpc>
                        <a:spcAft>
                          <a:spcPts val="0"/>
                        </a:spcAft>
                      </a:pPr>
                      <a:r>
                        <a:rPr lang="en-GB" sz="1000">
                          <a:effectLst/>
                        </a:rPr>
                        <a:t>80%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tc>
                <a:tc>
                  <a:txBody>
                    <a:bodyPr/>
                    <a:lstStyle/>
                    <a:p>
                      <a:pPr indent="255270" algn="r">
                        <a:lnSpc>
                          <a:spcPct val="107000"/>
                        </a:lnSpc>
                        <a:spcAft>
                          <a:spcPts val="0"/>
                        </a:spcAft>
                      </a:pPr>
                      <a:r>
                        <a:rPr lang="en-GB" sz="1000">
                          <a:effectLst/>
                        </a:rPr>
                        <a:t>85%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tc>
                <a:tc>
                  <a:txBody>
                    <a:bodyPr/>
                    <a:lstStyle/>
                    <a:p>
                      <a:pPr indent="255270" algn="r">
                        <a:lnSpc>
                          <a:spcPct val="107000"/>
                        </a:lnSpc>
                        <a:spcAft>
                          <a:spcPts val="0"/>
                        </a:spcAft>
                      </a:pPr>
                      <a:r>
                        <a:rPr lang="en-GB" sz="1000">
                          <a:effectLst/>
                        </a:rPr>
                        <a:t>90%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tc>
                <a:tc>
                  <a:txBody>
                    <a:bodyPr/>
                    <a:lstStyle/>
                    <a:p>
                      <a:pPr indent="255270" algn="r">
                        <a:lnSpc>
                          <a:spcPct val="107000"/>
                        </a:lnSpc>
                        <a:spcAft>
                          <a:spcPts val="0"/>
                        </a:spcAft>
                      </a:pPr>
                      <a:r>
                        <a:rPr lang="en-GB" sz="1000">
                          <a:effectLst/>
                        </a:rPr>
                        <a:t>96%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tc>
                <a:tc>
                  <a:txBody>
                    <a:bodyPr/>
                    <a:lstStyle/>
                    <a:p>
                      <a:pPr indent="255270" algn="r">
                        <a:lnSpc>
                          <a:spcPct val="107000"/>
                        </a:lnSpc>
                        <a:spcAft>
                          <a:spcPts val="0"/>
                        </a:spcAft>
                      </a:pPr>
                      <a:r>
                        <a:rPr lang="en-GB" sz="1000">
                          <a:effectLst/>
                        </a:rPr>
                        <a:t>85%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tc>
                <a:tc>
                  <a:txBody>
                    <a:bodyPr/>
                    <a:lstStyle/>
                    <a:p>
                      <a:pPr indent="255270" algn="r">
                        <a:lnSpc>
                          <a:spcPct val="107000"/>
                        </a:lnSpc>
                        <a:spcAft>
                          <a:spcPts val="0"/>
                        </a:spcAft>
                      </a:pPr>
                      <a:r>
                        <a:rPr lang="en-GB" sz="1000">
                          <a:effectLst/>
                        </a:rPr>
                        <a:t>771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tc>
                <a:extLst>
                  <a:ext uri="{0D108BD9-81ED-4DB2-BD59-A6C34878D82A}">
                    <a16:rowId xmlns:a16="http://schemas.microsoft.com/office/drawing/2014/main" val="3759217817"/>
                  </a:ext>
                </a:extLst>
              </a:tr>
              <a:tr h="298834">
                <a:tc>
                  <a:txBody>
                    <a:bodyPr/>
                    <a:lstStyle/>
                    <a:p>
                      <a:pPr indent="255270">
                        <a:lnSpc>
                          <a:spcPct val="107000"/>
                        </a:lnSpc>
                        <a:spcAft>
                          <a:spcPts val="0"/>
                        </a:spcAft>
                      </a:pPr>
                      <a:r>
                        <a:rPr lang="en-GB" sz="1000" dirty="0">
                          <a:effectLst/>
                        </a:rPr>
                        <a:t>Africa</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solidFill>
                      <a:srgbClr val="00B050"/>
                    </a:solidFill>
                  </a:tcPr>
                </a:tc>
                <a:tc>
                  <a:txBody>
                    <a:bodyPr/>
                    <a:lstStyle/>
                    <a:p>
                      <a:pPr indent="255270" algn="r">
                        <a:lnSpc>
                          <a:spcPct val="107000"/>
                        </a:lnSpc>
                        <a:spcAft>
                          <a:spcPts val="0"/>
                        </a:spcAft>
                      </a:pPr>
                      <a:r>
                        <a:rPr lang="en-GB" sz="1000" dirty="0">
                          <a:effectLst/>
                        </a:rPr>
                        <a:t>36%</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solidFill>
                      <a:srgbClr val="00B050"/>
                    </a:solidFill>
                  </a:tcPr>
                </a:tc>
                <a:tc>
                  <a:txBody>
                    <a:bodyPr/>
                    <a:lstStyle/>
                    <a:p>
                      <a:pPr indent="255270" algn="r">
                        <a:lnSpc>
                          <a:spcPct val="107000"/>
                        </a:lnSpc>
                        <a:spcAft>
                          <a:spcPts val="0"/>
                        </a:spcAft>
                      </a:pPr>
                      <a:r>
                        <a:rPr lang="en-GB" sz="1000" dirty="0">
                          <a:effectLst/>
                        </a:rPr>
                        <a:t>40%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solidFill>
                      <a:srgbClr val="00B050"/>
                    </a:solidFill>
                  </a:tcPr>
                </a:tc>
                <a:tc>
                  <a:txBody>
                    <a:bodyPr/>
                    <a:lstStyle/>
                    <a:p>
                      <a:pPr indent="255270" algn="r">
                        <a:lnSpc>
                          <a:spcPct val="107000"/>
                        </a:lnSpc>
                        <a:spcAft>
                          <a:spcPts val="0"/>
                        </a:spcAft>
                      </a:pPr>
                      <a:r>
                        <a:rPr lang="en-GB" sz="1000" dirty="0">
                          <a:effectLst/>
                        </a:rPr>
                        <a:t>44%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solidFill>
                      <a:srgbClr val="00B050"/>
                    </a:solidFill>
                  </a:tcPr>
                </a:tc>
                <a:tc>
                  <a:txBody>
                    <a:bodyPr/>
                    <a:lstStyle/>
                    <a:p>
                      <a:pPr indent="255270" algn="r">
                        <a:lnSpc>
                          <a:spcPct val="107000"/>
                        </a:lnSpc>
                        <a:spcAft>
                          <a:spcPts val="0"/>
                        </a:spcAft>
                      </a:pPr>
                      <a:r>
                        <a:rPr lang="en-GB" sz="1000" dirty="0">
                          <a:effectLst/>
                        </a:rPr>
                        <a:t>49%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solidFill>
                      <a:srgbClr val="00B050"/>
                    </a:solidFill>
                  </a:tcPr>
                </a:tc>
                <a:tc>
                  <a:txBody>
                    <a:bodyPr/>
                    <a:lstStyle/>
                    <a:p>
                      <a:pPr indent="255270" algn="r">
                        <a:lnSpc>
                          <a:spcPct val="107000"/>
                        </a:lnSpc>
                        <a:spcAft>
                          <a:spcPts val="0"/>
                        </a:spcAft>
                      </a:pPr>
                      <a:r>
                        <a:rPr lang="en-GB" sz="1000" dirty="0">
                          <a:effectLst/>
                        </a:rPr>
                        <a:t>56%</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solidFill>
                      <a:srgbClr val="00B050"/>
                    </a:solidFill>
                  </a:tcPr>
                </a:tc>
                <a:tc>
                  <a:txBody>
                    <a:bodyPr/>
                    <a:lstStyle/>
                    <a:p>
                      <a:pPr indent="255270" algn="r">
                        <a:lnSpc>
                          <a:spcPct val="107000"/>
                        </a:lnSpc>
                        <a:spcAft>
                          <a:spcPts val="0"/>
                        </a:spcAft>
                      </a:pPr>
                      <a:r>
                        <a:rPr lang="en-GB" sz="1000" dirty="0">
                          <a:effectLst/>
                        </a:rPr>
                        <a:t>81%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solidFill>
                      <a:srgbClr val="00B050"/>
                    </a:solidFill>
                  </a:tcPr>
                </a:tc>
                <a:tc>
                  <a:txBody>
                    <a:bodyPr/>
                    <a:lstStyle/>
                    <a:p>
                      <a:pPr indent="255270" algn="r">
                        <a:lnSpc>
                          <a:spcPct val="107000"/>
                        </a:lnSpc>
                        <a:spcAft>
                          <a:spcPts val="0"/>
                        </a:spcAft>
                      </a:pPr>
                      <a:r>
                        <a:rPr lang="en-GB" sz="1000" dirty="0">
                          <a:effectLst/>
                        </a:rPr>
                        <a:t>37%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solidFill>
                      <a:srgbClr val="00B050"/>
                    </a:solidFill>
                  </a:tcPr>
                </a:tc>
                <a:tc>
                  <a:txBody>
                    <a:bodyPr/>
                    <a:lstStyle/>
                    <a:p>
                      <a:pPr indent="255270" algn="r">
                        <a:lnSpc>
                          <a:spcPct val="107000"/>
                        </a:lnSpc>
                        <a:spcAft>
                          <a:spcPts val="0"/>
                        </a:spcAft>
                      </a:pPr>
                      <a:r>
                        <a:rPr lang="en-GB" sz="1000" dirty="0">
                          <a:effectLst/>
                        </a:rPr>
                        <a:t>579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solidFill>
                      <a:srgbClr val="00B050"/>
                    </a:solidFill>
                  </a:tcPr>
                </a:tc>
                <a:extLst>
                  <a:ext uri="{0D108BD9-81ED-4DB2-BD59-A6C34878D82A}">
                    <a16:rowId xmlns:a16="http://schemas.microsoft.com/office/drawing/2014/main" val="2645630098"/>
                  </a:ext>
                </a:extLst>
              </a:tr>
              <a:tr h="298834">
                <a:tc>
                  <a:txBody>
                    <a:bodyPr/>
                    <a:lstStyle/>
                    <a:p>
                      <a:pPr indent="508000">
                        <a:lnSpc>
                          <a:spcPct val="107000"/>
                        </a:lnSpc>
                        <a:spcAft>
                          <a:spcPts val="0"/>
                        </a:spcAft>
                      </a:pPr>
                      <a:r>
                        <a:rPr lang="en-GB" sz="1000" dirty="0">
                          <a:effectLst/>
                        </a:rPr>
                        <a:t>North Africa</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solidFill>
                      <a:srgbClr val="00B050"/>
                    </a:solidFill>
                  </a:tcPr>
                </a:tc>
                <a:tc>
                  <a:txBody>
                    <a:bodyPr/>
                    <a:lstStyle/>
                    <a:p>
                      <a:pPr indent="254000" algn="r">
                        <a:lnSpc>
                          <a:spcPct val="107000"/>
                        </a:lnSpc>
                        <a:spcAft>
                          <a:spcPts val="0"/>
                        </a:spcAft>
                      </a:pPr>
                      <a:r>
                        <a:rPr lang="en-GB" sz="1000">
                          <a:effectLst/>
                        </a:rPr>
                        <a:t>91%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solidFill>
                      <a:srgbClr val="00B050"/>
                    </a:solidFill>
                  </a:tcPr>
                </a:tc>
                <a:tc>
                  <a:txBody>
                    <a:bodyPr/>
                    <a:lstStyle/>
                    <a:p>
                      <a:pPr indent="254000" algn="r">
                        <a:lnSpc>
                          <a:spcPct val="107000"/>
                        </a:lnSpc>
                        <a:spcAft>
                          <a:spcPts val="0"/>
                        </a:spcAft>
                      </a:pPr>
                      <a:r>
                        <a:rPr lang="en-GB" sz="1000">
                          <a:effectLst/>
                        </a:rPr>
                        <a:t>97%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solidFill>
                      <a:srgbClr val="00B050"/>
                    </a:solidFill>
                  </a:tcPr>
                </a:tc>
                <a:tc>
                  <a:txBody>
                    <a:bodyPr/>
                    <a:lstStyle/>
                    <a:p>
                      <a:pPr indent="254000" algn="r">
                        <a:lnSpc>
                          <a:spcPct val="107000"/>
                        </a:lnSpc>
                        <a:spcAft>
                          <a:spcPts val="0"/>
                        </a:spcAft>
                      </a:pPr>
                      <a:r>
                        <a:rPr lang="en-GB" sz="1000">
                          <a:effectLst/>
                        </a:rPr>
                        <a:t>&gt;99%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solidFill>
                      <a:srgbClr val="00B050"/>
                    </a:solidFill>
                  </a:tcPr>
                </a:tc>
                <a:tc>
                  <a:txBody>
                    <a:bodyPr/>
                    <a:lstStyle/>
                    <a:p>
                      <a:pPr indent="254000" algn="r">
                        <a:lnSpc>
                          <a:spcPct val="107000"/>
                        </a:lnSpc>
                        <a:spcAft>
                          <a:spcPts val="0"/>
                        </a:spcAft>
                      </a:pPr>
                      <a:r>
                        <a:rPr lang="en-GB" sz="1000">
                          <a:effectLst/>
                        </a:rPr>
                        <a:t>&gt;99%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solidFill>
                      <a:srgbClr val="00B050"/>
                    </a:solidFill>
                  </a:tcPr>
                </a:tc>
                <a:tc>
                  <a:txBody>
                    <a:bodyPr/>
                    <a:lstStyle/>
                    <a:p>
                      <a:pPr indent="254000" algn="r">
                        <a:lnSpc>
                          <a:spcPct val="107000"/>
                        </a:lnSpc>
                        <a:spcAft>
                          <a:spcPts val="0"/>
                        </a:spcAft>
                      </a:pPr>
                      <a:r>
                        <a:rPr lang="en-GB" sz="1000">
                          <a:effectLst/>
                        </a:rPr>
                        <a:t>&gt;99%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solidFill>
                      <a:srgbClr val="00B050"/>
                    </a:solidFill>
                  </a:tcPr>
                </a:tc>
                <a:tc>
                  <a:txBody>
                    <a:bodyPr/>
                    <a:lstStyle/>
                    <a:p>
                      <a:pPr indent="254000" algn="r">
                        <a:lnSpc>
                          <a:spcPct val="107000"/>
                        </a:lnSpc>
                        <a:spcAft>
                          <a:spcPts val="0"/>
                        </a:spcAft>
                      </a:pPr>
                      <a:r>
                        <a:rPr lang="en-GB" sz="1000" dirty="0">
                          <a:effectLst/>
                        </a:rPr>
                        <a:t>&gt;99%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solidFill>
                      <a:srgbClr val="00B050"/>
                    </a:solidFill>
                  </a:tcPr>
                </a:tc>
                <a:tc>
                  <a:txBody>
                    <a:bodyPr/>
                    <a:lstStyle/>
                    <a:p>
                      <a:pPr indent="254000" algn="r">
                        <a:lnSpc>
                          <a:spcPct val="107000"/>
                        </a:lnSpc>
                        <a:spcAft>
                          <a:spcPts val="0"/>
                        </a:spcAft>
                      </a:pPr>
                      <a:r>
                        <a:rPr lang="en-GB" sz="1000" dirty="0">
                          <a:effectLst/>
                        </a:rPr>
                        <a:t>&gt;99%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solidFill>
                      <a:srgbClr val="00B050"/>
                    </a:solidFill>
                  </a:tcPr>
                </a:tc>
                <a:tc>
                  <a:txBody>
                    <a:bodyPr/>
                    <a:lstStyle/>
                    <a:p>
                      <a:pPr indent="254000" algn="r">
                        <a:lnSpc>
                          <a:spcPct val="107000"/>
                        </a:lnSpc>
                        <a:spcAft>
                          <a:spcPts val="0"/>
                        </a:spcAft>
                      </a:pPr>
                      <a:r>
                        <a:rPr lang="en-GB" sz="1000" dirty="0">
                          <a:effectLst/>
                        </a:rPr>
                        <a:t>&lt;1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solidFill>
                      <a:srgbClr val="00B050"/>
                    </a:solidFill>
                  </a:tcPr>
                </a:tc>
                <a:extLst>
                  <a:ext uri="{0D108BD9-81ED-4DB2-BD59-A6C34878D82A}">
                    <a16:rowId xmlns:a16="http://schemas.microsoft.com/office/drawing/2014/main" val="2139444769"/>
                  </a:ext>
                </a:extLst>
              </a:tr>
              <a:tr h="298834">
                <a:tc>
                  <a:txBody>
                    <a:bodyPr/>
                    <a:lstStyle/>
                    <a:p>
                      <a:pPr indent="508000">
                        <a:lnSpc>
                          <a:spcPct val="107000"/>
                        </a:lnSpc>
                        <a:spcAft>
                          <a:spcPts val="0"/>
                        </a:spcAft>
                      </a:pPr>
                      <a:r>
                        <a:rPr lang="en-GB" sz="1000" dirty="0">
                          <a:effectLst/>
                        </a:rPr>
                        <a:t>Sub-Saharan Africa</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solidFill>
                      <a:srgbClr val="00B050"/>
                    </a:solidFill>
                  </a:tcPr>
                </a:tc>
                <a:tc>
                  <a:txBody>
                    <a:bodyPr/>
                    <a:lstStyle/>
                    <a:p>
                      <a:pPr indent="254000" algn="r">
                        <a:lnSpc>
                          <a:spcPct val="107000"/>
                        </a:lnSpc>
                        <a:spcAft>
                          <a:spcPts val="0"/>
                        </a:spcAft>
                      </a:pPr>
                      <a:r>
                        <a:rPr lang="en-GB" sz="1000" dirty="0">
                          <a:effectLst/>
                        </a:rPr>
                        <a:t>24%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solidFill>
                      <a:srgbClr val="00B050"/>
                    </a:solidFill>
                  </a:tcPr>
                </a:tc>
                <a:tc>
                  <a:txBody>
                    <a:bodyPr/>
                    <a:lstStyle/>
                    <a:p>
                      <a:pPr indent="254000" algn="r">
                        <a:lnSpc>
                          <a:spcPct val="107000"/>
                        </a:lnSpc>
                        <a:spcAft>
                          <a:spcPts val="0"/>
                        </a:spcAft>
                      </a:pPr>
                      <a:r>
                        <a:rPr lang="en-GB" sz="1000" dirty="0">
                          <a:effectLst/>
                        </a:rPr>
                        <a:t>28%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solidFill>
                      <a:srgbClr val="00B050"/>
                    </a:solidFill>
                  </a:tcPr>
                </a:tc>
                <a:tc>
                  <a:txBody>
                    <a:bodyPr/>
                    <a:lstStyle/>
                    <a:p>
                      <a:pPr indent="254000" algn="r">
                        <a:lnSpc>
                          <a:spcPct val="107000"/>
                        </a:lnSpc>
                        <a:spcAft>
                          <a:spcPts val="0"/>
                        </a:spcAft>
                      </a:pPr>
                      <a:r>
                        <a:rPr lang="en-GB" sz="1000" dirty="0">
                          <a:effectLst/>
                        </a:rPr>
                        <a:t>33%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solidFill>
                      <a:srgbClr val="00B050"/>
                    </a:solidFill>
                  </a:tcPr>
                </a:tc>
                <a:tc>
                  <a:txBody>
                    <a:bodyPr/>
                    <a:lstStyle/>
                    <a:p>
                      <a:pPr indent="254000" algn="r">
                        <a:lnSpc>
                          <a:spcPct val="107000"/>
                        </a:lnSpc>
                        <a:spcAft>
                          <a:spcPts val="0"/>
                        </a:spcAft>
                      </a:pPr>
                      <a:r>
                        <a:rPr lang="en-GB" sz="1000" dirty="0">
                          <a:effectLst/>
                        </a:rPr>
                        <a:t>40%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solidFill>
                      <a:srgbClr val="00B050"/>
                    </a:solidFill>
                  </a:tcPr>
                </a:tc>
                <a:tc>
                  <a:txBody>
                    <a:bodyPr/>
                    <a:lstStyle/>
                    <a:p>
                      <a:pPr indent="254000" algn="r">
                        <a:lnSpc>
                          <a:spcPct val="107000"/>
                        </a:lnSpc>
                        <a:spcAft>
                          <a:spcPts val="0"/>
                        </a:spcAft>
                      </a:pPr>
                      <a:r>
                        <a:rPr lang="en-GB" sz="1000" dirty="0">
                          <a:effectLst/>
                        </a:rPr>
                        <a:t>48%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solidFill>
                      <a:srgbClr val="00B050"/>
                    </a:solidFill>
                  </a:tcPr>
                </a:tc>
                <a:tc>
                  <a:txBody>
                    <a:bodyPr/>
                    <a:lstStyle/>
                    <a:p>
                      <a:pPr indent="254000" algn="r">
                        <a:lnSpc>
                          <a:spcPct val="107000"/>
                        </a:lnSpc>
                        <a:spcAft>
                          <a:spcPts val="0"/>
                        </a:spcAft>
                      </a:pPr>
                      <a:r>
                        <a:rPr lang="en-GB" sz="1000" dirty="0">
                          <a:effectLst/>
                        </a:rPr>
                        <a:t>76%</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solidFill>
                      <a:srgbClr val="00B050"/>
                    </a:solidFill>
                  </a:tcPr>
                </a:tc>
                <a:tc>
                  <a:txBody>
                    <a:bodyPr/>
                    <a:lstStyle/>
                    <a:p>
                      <a:pPr indent="254000" algn="r">
                        <a:lnSpc>
                          <a:spcPct val="107000"/>
                        </a:lnSpc>
                        <a:spcAft>
                          <a:spcPts val="0"/>
                        </a:spcAft>
                      </a:pPr>
                      <a:r>
                        <a:rPr lang="en-GB" sz="1000" dirty="0">
                          <a:effectLst/>
                        </a:rPr>
                        <a:t>29%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solidFill>
                      <a:srgbClr val="00B050"/>
                    </a:solidFill>
                  </a:tcPr>
                </a:tc>
                <a:tc>
                  <a:txBody>
                    <a:bodyPr/>
                    <a:lstStyle/>
                    <a:p>
                      <a:pPr indent="254000" algn="r">
                        <a:lnSpc>
                          <a:spcPct val="107000"/>
                        </a:lnSpc>
                        <a:spcAft>
                          <a:spcPts val="0"/>
                        </a:spcAft>
                      </a:pPr>
                      <a:r>
                        <a:rPr lang="en-GB" sz="1000" dirty="0">
                          <a:effectLst/>
                        </a:rPr>
                        <a:t>578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solidFill>
                      <a:srgbClr val="00B050"/>
                    </a:solidFill>
                  </a:tcPr>
                </a:tc>
                <a:extLst>
                  <a:ext uri="{0D108BD9-81ED-4DB2-BD59-A6C34878D82A}">
                    <a16:rowId xmlns:a16="http://schemas.microsoft.com/office/drawing/2014/main" val="685830920"/>
                  </a:ext>
                </a:extLst>
              </a:tr>
              <a:tr h="298834">
                <a:tc>
                  <a:txBody>
                    <a:bodyPr/>
                    <a:lstStyle/>
                    <a:p>
                      <a:pPr indent="255270">
                        <a:lnSpc>
                          <a:spcPct val="107000"/>
                        </a:lnSpc>
                        <a:spcAft>
                          <a:spcPts val="0"/>
                        </a:spcAft>
                      </a:pPr>
                      <a:r>
                        <a:rPr lang="en-GB" sz="1000">
                          <a:effectLst/>
                        </a:rPr>
                        <a:t>Developing Asia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tc>
                <a:tc>
                  <a:txBody>
                    <a:bodyPr/>
                    <a:lstStyle/>
                    <a:p>
                      <a:pPr indent="255270" algn="r">
                        <a:lnSpc>
                          <a:spcPct val="107000"/>
                        </a:lnSpc>
                        <a:spcAft>
                          <a:spcPts val="0"/>
                        </a:spcAft>
                      </a:pPr>
                      <a:r>
                        <a:rPr lang="en-GB" sz="1000">
                          <a:effectLst/>
                        </a:rPr>
                        <a:t>67%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tc>
                <a:tc>
                  <a:txBody>
                    <a:bodyPr/>
                    <a:lstStyle/>
                    <a:p>
                      <a:pPr indent="255270" algn="r">
                        <a:lnSpc>
                          <a:spcPct val="107000"/>
                        </a:lnSpc>
                        <a:spcAft>
                          <a:spcPts val="0"/>
                        </a:spcAft>
                      </a:pPr>
                      <a:r>
                        <a:rPr lang="en-GB" sz="1000" dirty="0">
                          <a:effectLst/>
                        </a:rPr>
                        <a:t>74%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tc>
                <a:tc>
                  <a:txBody>
                    <a:bodyPr/>
                    <a:lstStyle/>
                    <a:p>
                      <a:pPr indent="255270" algn="r">
                        <a:lnSpc>
                          <a:spcPct val="107000"/>
                        </a:lnSpc>
                        <a:spcAft>
                          <a:spcPts val="0"/>
                        </a:spcAft>
                      </a:pPr>
                      <a:r>
                        <a:rPr lang="en-GB" sz="1000" dirty="0">
                          <a:effectLst/>
                        </a:rPr>
                        <a:t>79%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tc>
                <a:tc>
                  <a:txBody>
                    <a:bodyPr/>
                    <a:lstStyle/>
                    <a:p>
                      <a:pPr indent="255270" algn="r">
                        <a:lnSpc>
                          <a:spcPct val="107000"/>
                        </a:lnSpc>
                        <a:spcAft>
                          <a:spcPts val="0"/>
                        </a:spcAft>
                      </a:pPr>
                      <a:r>
                        <a:rPr lang="en-GB" sz="1000" dirty="0">
                          <a:effectLst/>
                        </a:rPr>
                        <a:t>87%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tc>
                <a:tc>
                  <a:txBody>
                    <a:bodyPr/>
                    <a:lstStyle/>
                    <a:p>
                      <a:pPr indent="255270" algn="r">
                        <a:lnSpc>
                          <a:spcPct val="107000"/>
                        </a:lnSpc>
                        <a:spcAft>
                          <a:spcPts val="0"/>
                        </a:spcAft>
                      </a:pPr>
                      <a:r>
                        <a:rPr lang="en-GB" sz="1000">
                          <a:effectLst/>
                        </a:rPr>
                        <a:t>96%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tc>
                <a:tc>
                  <a:txBody>
                    <a:bodyPr/>
                    <a:lstStyle/>
                    <a:p>
                      <a:pPr indent="255270" algn="r">
                        <a:lnSpc>
                          <a:spcPct val="107000"/>
                        </a:lnSpc>
                        <a:spcAft>
                          <a:spcPts val="0"/>
                        </a:spcAft>
                      </a:pPr>
                      <a:r>
                        <a:rPr lang="en-GB" sz="1000">
                          <a:effectLst/>
                        </a:rPr>
                        <a:t>99%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tc>
                <a:tc>
                  <a:txBody>
                    <a:bodyPr/>
                    <a:lstStyle/>
                    <a:p>
                      <a:pPr indent="255270" algn="r">
                        <a:lnSpc>
                          <a:spcPct val="107000"/>
                        </a:lnSpc>
                        <a:spcAft>
                          <a:spcPts val="0"/>
                        </a:spcAft>
                      </a:pPr>
                      <a:r>
                        <a:rPr lang="en-GB" sz="1000">
                          <a:effectLst/>
                        </a:rPr>
                        <a:t>94%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tc>
                <a:tc>
                  <a:txBody>
                    <a:bodyPr/>
                    <a:lstStyle/>
                    <a:p>
                      <a:pPr indent="255270" algn="r">
                        <a:lnSpc>
                          <a:spcPct val="107000"/>
                        </a:lnSpc>
                        <a:spcAft>
                          <a:spcPts val="0"/>
                        </a:spcAft>
                      </a:pPr>
                      <a:r>
                        <a:rPr lang="en-GB" sz="1000">
                          <a:effectLst/>
                        </a:rPr>
                        <a:t>155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tc>
                <a:extLst>
                  <a:ext uri="{0D108BD9-81ED-4DB2-BD59-A6C34878D82A}">
                    <a16:rowId xmlns:a16="http://schemas.microsoft.com/office/drawing/2014/main" val="2283639223"/>
                  </a:ext>
                </a:extLst>
              </a:tr>
              <a:tr h="298834">
                <a:tc>
                  <a:txBody>
                    <a:bodyPr/>
                    <a:lstStyle/>
                    <a:p>
                      <a:pPr indent="508000">
                        <a:lnSpc>
                          <a:spcPct val="107000"/>
                        </a:lnSpc>
                        <a:spcAft>
                          <a:spcPts val="0"/>
                        </a:spcAft>
                      </a:pPr>
                      <a:r>
                        <a:rPr lang="en-GB" sz="1000">
                          <a:effectLst/>
                        </a:rPr>
                        <a:t>China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tc>
                <a:tc>
                  <a:txBody>
                    <a:bodyPr/>
                    <a:lstStyle/>
                    <a:p>
                      <a:pPr indent="254000" algn="r">
                        <a:lnSpc>
                          <a:spcPct val="107000"/>
                        </a:lnSpc>
                        <a:spcAft>
                          <a:spcPts val="0"/>
                        </a:spcAft>
                      </a:pPr>
                      <a:r>
                        <a:rPr lang="en-GB" sz="1000">
                          <a:effectLst/>
                        </a:rPr>
                        <a:t>99%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tc>
                <a:tc>
                  <a:txBody>
                    <a:bodyPr/>
                    <a:lstStyle/>
                    <a:p>
                      <a:pPr indent="254000" algn="r">
                        <a:lnSpc>
                          <a:spcPct val="107000"/>
                        </a:lnSpc>
                        <a:spcAft>
                          <a:spcPts val="0"/>
                        </a:spcAft>
                      </a:pPr>
                      <a:r>
                        <a:rPr lang="en-GB" sz="1000">
                          <a:effectLst/>
                        </a:rPr>
                        <a:t>&gt;99%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tc>
                <a:tc>
                  <a:txBody>
                    <a:bodyPr/>
                    <a:lstStyle/>
                    <a:p>
                      <a:pPr indent="254000" algn="r">
                        <a:lnSpc>
                          <a:spcPct val="107000"/>
                        </a:lnSpc>
                        <a:spcAft>
                          <a:spcPts val="0"/>
                        </a:spcAft>
                      </a:pPr>
                      <a:r>
                        <a:rPr lang="en-GB" sz="1000">
                          <a:effectLst/>
                        </a:rPr>
                        <a:t>&gt;99%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tc>
                <a:tc>
                  <a:txBody>
                    <a:bodyPr/>
                    <a:lstStyle/>
                    <a:p>
                      <a:pPr indent="254000" algn="r">
                        <a:lnSpc>
                          <a:spcPct val="107000"/>
                        </a:lnSpc>
                        <a:spcAft>
                          <a:spcPts val="0"/>
                        </a:spcAft>
                      </a:pPr>
                      <a:r>
                        <a:rPr lang="en-GB" sz="1000">
                          <a:effectLst/>
                        </a:rPr>
                        <a:t>&gt;99%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tc>
                <a:tc>
                  <a:txBody>
                    <a:bodyPr/>
                    <a:lstStyle/>
                    <a:p>
                      <a:pPr indent="254000" algn="r">
                        <a:lnSpc>
                          <a:spcPct val="107000"/>
                        </a:lnSpc>
                        <a:spcAft>
                          <a:spcPts val="0"/>
                        </a:spcAft>
                      </a:pPr>
                      <a:r>
                        <a:rPr lang="en-GB" sz="1000">
                          <a:effectLst/>
                        </a:rPr>
                        <a:t>&gt;99%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tc>
                <a:tc>
                  <a:txBody>
                    <a:bodyPr/>
                    <a:lstStyle/>
                    <a:p>
                      <a:pPr indent="254000" algn="r">
                        <a:lnSpc>
                          <a:spcPct val="107000"/>
                        </a:lnSpc>
                        <a:spcAft>
                          <a:spcPts val="0"/>
                        </a:spcAft>
                      </a:pPr>
                      <a:r>
                        <a:rPr lang="en-GB" sz="1000">
                          <a:effectLst/>
                        </a:rPr>
                        <a:t>&gt;99%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tc>
                <a:tc>
                  <a:txBody>
                    <a:bodyPr/>
                    <a:lstStyle/>
                    <a:p>
                      <a:pPr indent="254000" algn="r">
                        <a:lnSpc>
                          <a:spcPct val="107000"/>
                        </a:lnSpc>
                        <a:spcAft>
                          <a:spcPts val="0"/>
                        </a:spcAft>
                      </a:pPr>
                      <a:r>
                        <a:rPr lang="en-GB" sz="1000">
                          <a:effectLst/>
                        </a:rPr>
                        <a:t>&gt;99%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tc>
                <a:tc>
                  <a:txBody>
                    <a:bodyPr/>
                    <a:lstStyle/>
                    <a:p>
                      <a:pPr indent="254000" algn="r">
                        <a:lnSpc>
                          <a:spcPct val="107000"/>
                        </a:lnSpc>
                        <a:spcAft>
                          <a:spcPts val="0"/>
                        </a:spcAft>
                      </a:pPr>
                      <a:r>
                        <a:rPr lang="en-GB" sz="1000">
                          <a:effectLst/>
                        </a:rPr>
                        <a:t>&lt;1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tc>
                <a:extLst>
                  <a:ext uri="{0D108BD9-81ED-4DB2-BD59-A6C34878D82A}">
                    <a16:rowId xmlns:a16="http://schemas.microsoft.com/office/drawing/2014/main" val="3084951412"/>
                  </a:ext>
                </a:extLst>
              </a:tr>
              <a:tr h="298834">
                <a:tc>
                  <a:txBody>
                    <a:bodyPr/>
                    <a:lstStyle/>
                    <a:p>
                      <a:pPr indent="508000">
                        <a:lnSpc>
                          <a:spcPct val="107000"/>
                        </a:lnSpc>
                        <a:spcAft>
                          <a:spcPts val="0"/>
                        </a:spcAft>
                      </a:pPr>
                      <a:r>
                        <a:rPr lang="en-GB" sz="1000">
                          <a:effectLst/>
                        </a:rPr>
                        <a:t>India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tc>
                <a:tc>
                  <a:txBody>
                    <a:bodyPr/>
                    <a:lstStyle/>
                    <a:p>
                      <a:pPr indent="254000" algn="r">
                        <a:lnSpc>
                          <a:spcPct val="107000"/>
                        </a:lnSpc>
                        <a:spcAft>
                          <a:spcPts val="0"/>
                        </a:spcAft>
                      </a:pPr>
                      <a:r>
                        <a:rPr lang="en-GB" sz="1000">
                          <a:effectLst/>
                        </a:rPr>
                        <a:t>43%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tc>
                <a:tc>
                  <a:txBody>
                    <a:bodyPr/>
                    <a:lstStyle/>
                    <a:p>
                      <a:pPr indent="254000" algn="r">
                        <a:lnSpc>
                          <a:spcPct val="107000"/>
                        </a:lnSpc>
                        <a:spcAft>
                          <a:spcPts val="0"/>
                        </a:spcAft>
                      </a:pPr>
                      <a:r>
                        <a:rPr lang="en-GB" sz="1000">
                          <a:effectLst/>
                        </a:rPr>
                        <a:t>58%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tc>
                <a:tc>
                  <a:txBody>
                    <a:bodyPr/>
                    <a:lstStyle/>
                    <a:p>
                      <a:pPr indent="254000" algn="r">
                        <a:lnSpc>
                          <a:spcPct val="107000"/>
                        </a:lnSpc>
                        <a:spcAft>
                          <a:spcPts val="0"/>
                        </a:spcAft>
                      </a:pPr>
                      <a:r>
                        <a:rPr lang="en-GB" sz="1000">
                          <a:effectLst/>
                        </a:rPr>
                        <a:t>68%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tc>
                <a:tc>
                  <a:txBody>
                    <a:bodyPr/>
                    <a:lstStyle/>
                    <a:p>
                      <a:pPr indent="254000" algn="r">
                        <a:lnSpc>
                          <a:spcPct val="107000"/>
                        </a:lnSpc>
                        <a:spcAft>
                          <a:spcPts val="0"/>
                        </a:spcAft>
                      </a:pPr>
                      <a:r>
                        <a:rPr lang="en-GB" sz="1000">
                          <a:effectLst/>
                        </a:rPr>
                        <a:t>79%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tc>
                <a:tc>
                  <a:txBody>
                    <a:bodyPr/>
                    <a:lstStyle/>
                    <a:p>
                      <a:pPr indent="254000" algn="r">
                        <a:lnSpc>
                          <a:spcPct val="107000"/>
                        </a:lnSpc>
                        <a:spcAft>
                          <a:spcPts val="0"/>
                        </a:spcAft>
                      </a:pPr>
                      <a:r>
                        <a:rPr lang="en-GB" sz="1000">
                          <a:effectLst/>
                        </a:rPr>
                        <a:t>&gt;99%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tc>
                <a:tc>
                  <a:txBody>
                    <a:bodyPr/>
                    <a:lstStyle/>
                    <a:p>
                      <a:pPr indent="254000" algn="r">
                        <a:lnSpc>
                          <a:spcPct val="107000"/>
                        </a:lnSpc>
                        <a:spcAft>
                          <a:spcPts val="0"/>
                        </a:spcAft>
                      </a:pPr>
                      <a:r>
                        <a:rPr lang="en-GB" sz="1000">
                          <a:effectLst/>
                        </a:rPr>
                        <a:t>&gt;99%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tc>
                <a:tc>
                  <a:txBody>
                    <a:bodyPr/>
                    <a:lstStyle/>
                    <a:p>
                      <a:pPr indent="254000" algn="r">
                        <a:lnSpc>
                          <a:spcPct val="107000"/>
                        </a:lnSpc>
                        <a:spcAft>
                          <a:spcPts val="0"/>
                        </a:spcAft>
                      </a:pPr>
                      <a:r>
                        <a:rPr lang="en-GB" sz="1000">
                          <a:effectLst/>
                        </a:rPr>
                        <a:t>&gt;99%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tc>
                <a:tc>
                  <a:txBody>
                    <a:bodyPr/>
                    <a:lstStyle/>
                    <a:p>
                      <a:pPr indent="254000" algn="r">
                        <a:lnSpc>
                          <a:spcPct val="107000"/>
                        </a:lnSpc>
                        <a:spcAft>
                          <a:spcPts val="0"/>
                        </a:spcAft>
                      </a:pPr>
                      <a:r>
                        <a:rPr lang="en-GB" sz="1000">
                          <a:effectLst/>
                        </a:rPr>
                        <a:t>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tc>
                <a:extLst>
                  <a:ext uri="{0D108BD9-81ED-4DB2-BD59-A6C34878D82A}">
                    <a16:rowId xmlns:a16="http://schemas.microsoft.com/office/drawing/2014/main" val="982054474"/>
                  </a:ext>
                </a:extLst>
              </a:tr>
              <a:tr h="298834">
                <a:tc>
                  <a:txBody>
                    <a:bodyPr/>
                    <a:lstStyle/>
                    <a:p>
                      <a:pPr indent="508000">
                        <a:lnSpc>
                          <a:spcPct val="107000"/>
                        </a:lnSpc>
                        <a:spcAft>
                          <a:spcPts val="0"/>
                        </a:spcAft>
                      </a:pPr>
                      <a:r>
                        <a:rPr lang="en-GB" sz="1000">
                          <a:effectLst/>
                        </a:rPr>
                        <a:t>Indonesia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tc>
                <a:tc>
                  <a:txBody>
                    <a:bodyPr/>
                    <a:lstStyle/>
                    <a:p>
                      <a:pPr indent="254000" algn="r">
                        <a:lnSpc>
                          <a:spcPct val="107000"/>
                        </a:lnSpc>
                        <a:spcAft>
                          <a:spcPts val="0"/>
                        </a:spcAft>
                      </a:pPr>
                      <a:r>
                        <a:rPr lang="en-GB" sz="1000">
                          <a:effectLst/>
                        </a:rPr>
                        <a:t>53%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tc>
                <a:tc>
                  <a:txBody>
                    <a:bodyPr/>
                    <a:lstStyle/>
                    <a:p>
                      <a:pPr indent="254000" algn="r">
                        <a:lnSpc>
                          <a:spcPct val="107000"/>
                        </a:lnSpc>
                        <a:spcAft>
                          <a:spcPts val="0"/>
                        </a:spcAft>
                      </a:pPr>
                      <a:r>
                        <a:rPr lang="en-GB" sz="1000">
                          <a:effectLst/>
                        </a:rPr>
                        <a:t>56%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tc>
                <a:tc>
                  <a:txBody>
                    <a:bodyPr/>
                    <a:lstStyle/>
                    <a:p>
                      <a:pPr indent="254000" algn="r">
                        <a:lnSpc>
                          <a:spcPct val="107000"/>
                        </a:lnSpc>
                        <a:spcAft>
                          <a:spcPts val="0"/>
                        </a:spcAft>
                      </a:pPr>
                      <a:r>
                        <a:rPr lang="en-GB" sz="1000">
                          <a:effectLst/>
                        </a:rPr>
                        <a:t>67%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tc>
                <a:tc>
                  <a:txBody>
                    <a:bodyPr/>
                    <a:lstStyle/>
                    <a:p>
                      <a:pPr indent="254000" algn="r">
                        <a:lnSpc>
                          <a:spcPct val="107000"/>
                        </a:lnSpc>
                        <a:spcAft>
                          <a:spcPts val="0"/>
                        </a:spcAft>
                      </a:pPr>
                      <a:r>
                        <a:rPr lang="en-GB" sz="1000">
                          <a:effectLst/>
                        </a:rPr>
                        <a:t>88%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tc>
                <a:tc>
                  <a:txBody>
                    <a:bodyPr/>
                    <a:lstStyle/>
                    <a:p>
                      <a:pPr indent="254000" algn="r">
                        <a:lnSpc>
                          <a:spcPct val="107000"/>
                        </a:lnSpc>
                        <a:spcAft>
                          <a:spcPts val="0"/>
                        </a:spcAft>
                      </a:pPr>
                      <a:r>
                        <a:rPr lang="en-GB" sz="1000">
                          <a:effectLst/>
                        </a:rPr>
                        <a:t>&gt;99%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tc>
                <a:tc>
                  <a:txBody>
                    <a:bodyPr/>
                    <a:lstStyle/>
                    <a:p>
                      <a:pPr indent="254000" algn="r">
                        <a:lnSpc>
                          <a:spcPct val="107000"/>
                        </a:lnSpc>
                        <a:spcAft>
                          <a:spcPts val="0"/>
                        </a:spcAft>
                      </a:pPr>
                      <a:r>
                        <a:rPr lang="en-GB" sz="1000">
                          <a:effectLst/>
                        </a:rPr>
                        <a:t>&gt;99%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tc>
                <a:tc>
                  <a:txBody>
                    <a:bodyPr/>
                    <a:lstStyle/>
                    <a:p>
                      <a:pPr indent="254000" algn="r">
                        <a:lnSpc>
                          <a:spcPct val="107000"/>
                        </a:lnSpc>
                        <a:spcAft>
                          <a:spcPts val="0"/>
                        </a:spcAft>
                      </a:pPr>
                      <a:r>
                        <a:rPr lang="en-GB" sz="1000">
                          <a:effectLst/>
                        </a:rPr>
                        <a:t>99%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tc>
                <a:tc>
                  <a:txBody>
                    <a:bodyPr/>
                    <a:lstStyle/>
                    <a:p>
                      <a:pPr indent="254000" algn="r">
                        <a:lnSpc>
                          <a:spcPct val="107000"/>
                        </a:lnSpc>
                        <a:spcAft>
                          <a:spcPts val="0"/>
                        </a:spcAft>
                      </a:pPr>
                      <a:r>
                        <a:rPr lang="en-GB" sz="1000">
                          <a:effectLst/>
                        </a:rPr>
                        <a:t>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tc>
                <a:extLst>
                  <a:ext uri="{0D108BD9-81ED-4DB2-BD59-A6C34878D82A}">
                    <a16:rowId xmlns:a16="http://schemas.microsoft.com/office/drawing/2014/main" val="3461557353"/>
                  </a:ext>
                </a:extLst>
              </a:tr>
              <a:tr h="298834">
                <a:tc>
                  <a:txBody>
                    <a:bodyPr/>
                    <a:lstStyle/>
                    <a:p>
                      <a:pPr indent="508000">
                        <a:lnSpc>
                          <a:spcPct val="107000"/>
                        </a:lnSpc>
                        <a:spcAft>
                          <a:spcPts val="0"/>
                        </a:spcAft>
                      </a:pPr>
                      <a:r>
                        <a:rPr lang="en-GB" sz="1000">
                          <a:effectLst/>
                        </a:rPr>
                        <a:t>Other Southeast Asia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tc>
                <a:tc>
                  <a:txBody>
                    <a:bodyPr/>
                    <a:lstStyle/>
                    <a:p>
                      <a:pPr indent="254000" algn="r">
                        <a:lnSpc>
                          <a:spcPct val="107000"/>
                        </a:lnSpc>
                        <a:spcAft>
                          <a:spcPts val="0"/>
                        </a:spcAft>
                      </a:pPr>
                      <a:r>
                        <a:rPr lang="en-GB" sz="1000">
                          <a:effectLst/>
                        </a:rPr>
                        <a:t>65%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tc>
                <a:tc>
                  <a:txBody>
                    <a:bodyPr/>
                    <a:lstStyle/>
                    <a:p>
                      <a:pPr indent="254000" algn="r">
                        <a:lnSpc>
                          <a:spcPct val="107000"/>
                        </a:lnSpc>
                        <a:spcAft>
                          <a:spcPts val="0"/>
                        </a:spcAft>
                      </a:pPr>
                      <a:r>
                        <a:rPr lang="en-GB" sz="1000">
                          <a:effectLst/>
                        </a:rPr>
                        <a:t>75%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tc>
                <a:tc>
                  <a:txBody>
                    <a:bodyPr/>
                    <a:lstStyle/>
                    <a:p>
                      <a:pPr indent="254000" algn="r">
                        <a:lnSpc>
                          <a:spcPct val="107000"/>
                        </a:lnSpc>
                        <a:spcAft>
                          <a:spcPts val="0"/>
                        </a:spcAft>
                      </a:pPr>
                      <a:r>
                        <a:rPr lang="en-GB" sz="1000">
                          <a:effectLst/>
                        </a:rPr>
                        <a:t>79%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tc>
                <a:tc>
                  <a:txBody>
                    <a:bodyPr/>
                    <a:lstStyle/>
                    <a:p>
                      <a:pPr indent="254000" algn="r">
                        <a:lnSpc>
                          <a:spcPct val="107000"/>
                        </a:lnSpc>
                        <a:spcAft>
                          <a:spcPts val="0"/>
                        </a:spcAft>
                      </a:pPr>
                      <a:r>
                        <a:rPr lang="en-GB" sz="1000">
                          <a:effectLst/>
                        </a:rPr>
                        <a:t>85%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tc>
                <a:tc>
                  <a:txBody>
                    <a:bodyPr/>
                    <a:lstStyle/>
                    <a:p>
                      <a:pPr indent="254000" algn="r">
                        <a:lnSpc>
                          <a:spcPct val="107000"/>
                        </a:lnSpc>
                        <a:spcAft>
                          <a:spcPts val="0"/>
                        </a:spcAft>
                      </a:pPr>
                      <a:r>
                        <a:rPr lang="en-GB" sz="1000">
                          <a:effectLst/>
                        </a:rPr>
                        <a:t>91%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tc>
                <a:tc>
                  <a:txBody>
                    <a:bodyPr/>
                    <a:lstStyle/>
                    <a:p>
                      <a:pPr indent="254000" algn="r">
                        <a:lnSpc>
                          <a:spcPct val="107000"/>
                        </a:lnSpc>
                        <a:spcAft>
                          <a:spcPts val="0"/>
                        </a:spcAft>
                      </a:pPr>
                      <a:r>
                        <a:rPr lang="en-GB" sz="1000">
                          <a:effectLst/>
                        </a:rPr>
                        <a:t>98%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tc>
                <a:tc>
                  <a:txBody>
                    <a:bodyPr/>
                    <a:lstStyle/>
                    <a:p>
                      <a:pPr indent="254000" algn="r">
                        <a:lnSpc>
                          <a:spcPct val="107000"/>
                        </a:lnSpc>
                        <a:spcAft>
                          <a:spcPts val="0"/>
                        </a:spcAft>
                      </a:pPr>
                      <a:r>
                        <a:rPr lang="en-GB" sz="1000">
                          <a:effectLst/>
                        </a:rPr>
                        <a:t>85%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tc>
                <a:tc>
                  <a:txBody>
                    <a:bodyPr/>
                    <a:lstStyle/>
                    <a:p>
                      <a:pPr indent="254000" algn="r">
                        <a:lnSpc>
                          <a:spcPct val="107000"/>
                        </a:lnSpc>
                        <a:spcAft>
                          <a:spcPts val="0"/>
                        </a:spcAft>
                      </a:pPr>
                      <a:r>
                        <a:rPr lang="en-GB" sz="1000">
                          <a:effectLst/>
                        </a:rPr>
                        <a:t>36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tc>
                <a:extLst>
                  <a:ext uri="{0D108BD9-81ED-4DB2-BD59-A6C34878D82A}">
                    <a16:rowId xmlns:a16="http://schemas.microsoft.com/office/drawing/2014/main" val="2892221469"/>
                  </a:ext>
                </a:extLst>
              </a:tr>
              <a:tr h="298834">
                <a:tc>
                  <a:txBody>
                    <a:bodyPr/>
                    <a:lstStyle/>
                    <a:p>
                      <a:pPr indent="508000">
                        <a:lnSpc>
                          <a:spcPct val="107000"/>
                        </a:lnSpc>
                        <a:spcAft>
                          <a:spcPts val="0"/>
                        </a:spcAft>
                      </a:pPr>
                      <a:r>
                        <a:rPr lang="en-GB" sz="1000">
                          <a:effectLst/>
                        </a:rPr>
                        <a:t>Other Developing Asia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tc>
                <a:tc>
                  <a:txBody>
                    <a:bodyPr/>
                    <a:lstStyle/>
                    <a:p>
                      <a:pPr indent="254000" algn="r">
                        <a:lnSpc>
                          <a:spcPct val="107000"/>
                        </a:lnSpc>
                        <a:spcAft>
                          <a:spcPts val="0"/>
                        </a:spcAft>
                      </a:pPr>
                      <a:r>
                        <a:rPr lang="en-GB" sz="1000">
                          <a:effectLst/>
                        </a:rPr>
                        <a:t>38%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tc>
                <a:tc>
                  <a:txBody>
                    <a:bodyPr/>
                    <a:lstStyle/>
                    <a:p>
                      <a:pPr indent="254000" algn="r">
                        <a:lnSpc>
                          <a:spcPct val="107000"/>
                        </a:lnSpc>
                        <a:spcAft>
                          <a:spcPts val="0"/>
                        </a:spcAft>
                      </a:pPr>
                      <a:r>
                        <a:rPr lang="en-GB" sz="1000">
                          <a:effectLst/>
                        </a:rPr>
                        <a:t>46%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tc>
                <a:tc>
                  <a:txBody>
                    <a:bodyPr/>
                    <a:lstStyle/>
                    <a:p>
                      <a:pPr indent="254000" algn="r">
                        <a:lnSpc>
                          <a:spcPct val="107000"/>
                        </a:lnSpc>
                        <a:spcAft>
                          <a:spcPts val="0"/>
                        </a:spcAft>
                      </a:pPr>
                      <a:r>
                        <a:rPr lang="en-GB" sz="1000">
                          <a:effectLst/>
                        </a:rPr>
                        <a:t>58%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tc>
                <a:tc>
                  <a:txBody>
                    <a:bodyPr/>
                    <a:lstStyle/>
                    <a:p>
                      <a:pPr indent="254000" algn="r">
                        <a:lnSpc>
                          <a:spcPct val="107000"/>
                        </a:lnSpc>
                        <a:spcAft>
                          <a:spcPts val="0"/>
                        </a:spcAft>
                      </a:pPr>
                      <a:r>
                        <a:rPr lang="en-GB" sz="1000">
                          <a:effectLst/>
                        </a:rPr>
                        <a:t>73%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tc>
                <a:tc>
                  <a:txBody>
                    <a:bodyPr/>
                    <a:lstStyle/>
                    <a:p>
                      <a:pPr indent="254000" algn="r">
                        <a:lnSpc>
                          <a:spcPct val="107000"/>
                        </a:lnSpc>
                        <a:spcAft>
                          <a:spcPts val="0"/>
                        </a:spcAft>
                      </a:pPr>
                      <a:r>
                        <a:rPr lang="en-GB" sz="1000">
                          <a:effectLst/>
                        </a:rPr>
                        <a:t>79%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tc>
                <a:tc>
                  <a:txBody>
                    <a:bodyPr/>
                    <a:lstStyle/>
                    <a:p>
                      <a:pPr indent="254000" algn="r">
                        <a:lnSpc>
                          <a:spcPct val="107000"/>
                        </a:lnSpc>
                        <a:spcAft>
                          <a:spcPts val="0"/>
                        </a:spcAft>
                      </a:pPr>
                      <a:r>
                        <a:rPr lang="en-GB" sz="1000">
                          <a:effectLst/>
                        </a:rPr>
                        <a:t>88%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tc>
                <a:tc>
                  <a:txBody>
                    <a:bodyPr/>
                    <a:lstStyle/>
                    <a:p>
                      <a:pPr indent="254000" algn="r">
                        <a:lnSpc>
                          <a:spcPct val="107000"/>
                        </a:lnSpc>
                        <a:spcAft>
                          <a:spcPts val="0"/>
                        </a:spcAft>
                      </a:pPr>
                      <a:r>
                        <a:rPr lang="en-GB" sz="1000">
                          <a:effectLst/>
                        </a:rPr>
                        <a:t>74%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tc>
                <a:tc>
                  <a:txBody>
                    <a:bodyPr/>
                    <a:lstStyle/>
                    <a:p>
                      <a:pPr indent="254000" algn="r">
                        <a:lnSpc>
                          <a:spcPct val="107000"/>
                        </a:lnSpc>
                        <a:spcAft>
                          <a:spcPts val="0"/>
                        </a:spcAft>
                      </a:pPr>
                      <a:r>
                        <a:rPr lang="en-GB" sz="1000">
                          <a:effectLst/>
                        </a:rPr>
                        <a:t>112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tc>
                <a:extLst>
                  <a:ext uri="{0D108BD9-81ED-4DB2-BD59-A6C34878D82A}">
                    <a16:rowId xmlns:a16="http://schemas.microsoft.com/office/drawing/2014/main" val="3396358311"/>
                  </a:ext>
                </a:extLst>
              </a:tr>
              <a:tr h="298834">
                <a:tc>
                  <a:txBody>
                    <a:bodyPr/>
                    <a:lstStyle/>
                    <a:p>
                      <a:pPr indent="255270">
                        <a:lnSpc>
                          <a:spcPct val="107000"/>
                        </a:lnSpc>
                        <a:spcAft>
                          <a:spcPts val="0"/>
                        </a:spcAft>
                      </a:pPr>
                      <a:r>
                        <a:rPr lang="en-GB" sz="1000">
                          <a:effectLst/>
                        </a:rPr>
                        <a:t>Central and South America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tc>
                <a:tc>
                  <a:txBody>
                    <a:bodyPr/>
                    <a:lstStyle/>
                    <a:p>
                      <a:pPr indent="255270" algn="r">
                        <a:lnSpc>
                          <a:spcPct val="107000"/>
                        </a:lnSpc>
                        <a:spcAft>
                          <a:spcPts val="0"/>
                        </a:spcAft>
                      </a:pPr>
                      <a:r>
                        <a:rPr lang="en-GB" sz="1000">
                          <a:effectLst/>
                        </a:rPr>
                        <a:t>87%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tc>
                <a:tc>
                  <a:txBody>
                    <a:bodyPr/>
                    <a:lstStyle/>
                    <a:p>
                      <a:pPr indent="255270" algn="r">
                        <a:lnSpc>
                          <a:spcPct val="107000"/>
                        </a:lnSpc>
                        <a:spcAft>
                          <a:spcPts val="0"/>
                        </a:spcAft>
                      </a:pPr>
                      <a:r>
                        <a:rPr lang="en-GB" sz="1000">
                          <a:effectLst/>
                        </a:rPr>
                        <a:t>91%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tc>
                <a:tc>
                  <a:txBody>
                    <a:bodyPr/>
                    <a:lstStyle/>
                    <a:p>
                      <a:pPr indent="255270" algn="r">
                        <a:lnSpc>
                          <a:spcPct val="107000"/>
                        </a:lnSpc>
                        <a:spcAft>
                          <a:spcPts val="0"/>
                        </a:spcAft>
                      </a:pPr>
                      <a:r>
                        <a:rPr lang="en-GB" sz="1000">
                          <a:effectLst/>
                        </a:rPr>
                        <a:t>94%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tc>
                <a:tc>
                  <a:txBody>
                    <a:bodyPr/>
                    <a:lstStyle/>
                    <a:p>
                      <a:pPr indent="255270" algn="r">
                        <a:lnSpc>
                          <a:spcPct val="107000"/>
                        </a:lnSpc>
                        <a:spcAft>
                          <a:spcPts val="0"/>
                        </a:spcAft>
                      </a:pPr>
                      <a:r>
                        <a:rPr lang="en-GB" sz="1000">
                          <a:effectLst/>
                        </a:rPr>
                        <a:t>96%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tc>
                <a:tc>
                  <a:txBody>
                    <a:bodyPr/>
                    <a:lstStyle/>
                    <a:p>
                      <a:pPr indent="255270" algn="r">
                        <a:lnSpc>
                          <a:spcPct val="107000"/>
                        </a:lnSpc>
                        <a:spcAft>
                          <a:spcPts val="0"/>
                        </a:spcAft>
                      </a:pPr>
                      <a:r>
                        <a:rPr lang="en-GB" sz="1000">
                          <a:effectLst/>
                        </a:rPr>
                        <a:t>97%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tc>
                <a:tc>
                  <a:txBody>
                    <a:bodyPr/>
                    <a:lstStyle/>
                    <a:p>
                      <a:pPr indent="255270" algn="r">
                        <a:lnSpc>
                          <a:spcPct val="107000"/>
                        </a:lnSpc>
                        <a:spcAft>
                          <a:spcPts val="0"/>
                        </a:spcAft>
                      </a:pPr>
                      <a:r>
                        <a:rPr lang="en-GB" sz="1000">
                          <a:effectLst/>
                        </a:rPr>
                        <a:t>99%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tc>
                <a:tc>
                  <a:txBody>
                    <a:bodyPr/>
                    <a:lstStyle/>
                    <a:p>
                      <a:pPr indent="255270" algn="r">
                        <a:lnSpc>
                          <a:spcPct val="107000"/>
                        </a:lnSpc>
                        <a:spcAft>
                          <a:spcPts val="0"/>
                        </a:spcAft>
                      </a:pPr>
                      <a:r>
                        <a:rPr lang="en-GB" sz="1000">
                          <a:effectLst/>
                        </a:rPr>
                        <a:t>87%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tc>
                <a:tc>
                  <a:txBody>
                    <a:bodyPr/>
                    <a:lstStyle/>
                    <a:p>
                      <a:pPr indent="255270" algn="r">
                        <a:lnSpc>
                          <a:spcPct val="107000"/>
                        </a:lnSpc>
                        <a:spcAft>
                          <a:spcPts val="0"/>
                        </a:spcAft>
                      </a:pPr>
                      <a:r>
                        <a:rPr lang="en-GB" sz="1000">
                          <a:effectLst/>
                        </a:rPr>
                        <a:t>16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tc>
                <a:extLst>
                  <a:ext uri="{0D108BD9-81ED-4DB2-BD59-A6C34878D82A}">
                    <a16:rowId xmlns:a16="http://schemas.microsoft.com/office/drawing/2014/main" val="2399843460"/>
                  </a:ext>
                </a:extLst>
              </a:tr>
              <a:tr h="298834">
                <a:tc>
                  <a:txBody>
                    <a:bodyPr/>
                    <a:lstStyle/>
                    <a:p>
                      <a:pPr indent="255270">
                        <a:lnSpc>
                          <a:spcPct val="107000"/>
                        </a:lnSpc>
                        <a:spcAft>
                          <a:spcPts val="0"/>
                        </a:spcAft>
                      </a:pPr>
                      <a:r>
                        <a:rPr lang="en-GB" sz="1000">
                          <a:effectLst/>
                        </a:rPr>
                        <a:t>Middle East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tc>
                <a:tc>
                  <a:txBody>
                    <a:bodyPr/>
                    <a:lstStyle/>
                    <a:p>
                      <a:pPr indent="255270" algn="r">
                        <a:lnSpc>
                          <a:spcPct val="107000"/>
                        </a:lnSpc>
                        <a:spcAft>
                          <a:spcPts val="0"/>
                        </a:spcAft>
                      </a:pPr>
                      <a:r>
                        <a:rPr lang="en-GB" sz="1000">
                          <a:effectLst/>
                        </a:rPr>
                        <a:t>91%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tc>
                <a:tc>
                  <a:txBody>
                    <a:bodyPr/>
                    <a:lstStyle/>
                    <a:p>
                      <a:pPr indent="255270" algn="r">
                        <a:lnSpc>
                          <a:spcPct val="107000"/>
                        </a:lnSpc>
                        <a:spcAft>
                          <a:spcPts val="0"/>
                        </a:spcAft>
                      </a:pPr>
                      <a:r>
                        <a:rPr lang="en-GB" sz="1000">
                          <a:effectLst/>
                        </a:rPr>
                        <a:t>90%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tc>
                <a:tc>
                  <a:txBody>
                    <a:bodyPr/>
                    <a:lstStyle/>
                    <a:p>
                      <a:pPr indent="255270" algn="r">
                        <a:lnSpc>
                          <a:spcPct val="107000"/>
                        </a:lnSpc>
                        <a:spcAft>
                          <a:spcPts val="0"/>
                        </a:spcAft>
                      </a:pPr>
                      <a:r>
                        <a:rPr lang="en-GB" sz="1000">
                          <a:effectLst/>
                        </a:rPr>
                        <a:t>91%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tc>
                <a:tc>
                  <a:txBody>
                    <a:bodyPr/>
                    <a:lstStyle/>
                    <a:p>
                      <a:pPr indent="255270" algn="r">
                        <a:lnSpc>
                          <a:spcPct val="107000"/>
                        </a:lnSpc>
                        <a:spcAft>
                          <a:spcPts val="0"/>
                        </a:spcAft>
                      </a:pPr>
                      <a:r>
                        <a:rPr lang="en-GB" sz="1000">
                          <a:effectLst/>
                        </a:rPr>
                        <a:t>92%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tc>
                <a:tc>
                  <a:txBody>
                    <a:bodyPr/>
                    <a:lstStyle/>
                    <a:p>
                      <a:pPr indent="255270" algn="r">
                        <a:lnSpc>
                          <a:spcPct val="107000"/>
                        </a:lnSpc>
                        <a:spcAft>
                          <a:spcPts val="0"/>
                        </a:spcAft>
                      </a:pPr>
                      <a:r>
                        <a:rPr lang="en-GB" sz="1000">
                          <a:effectLst/>
                        </a:rPr>
                        <a:t>92%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tc>
                <a:tc>
                  <a:txBody>
                    <a:bodyPr/>
                    <a:lstStyle/>
                    <a:p>
                      <a:pPr indent="255270" algn="r">
                        <a:lnSpc>
                          <a:spcPct val="107000"/>
                        </a:lnSpc>
                        <a:spcAft>
                          <a:spcPts val="0"/>
                        </a:spcAft>
                      </a:pPr>
                      <a:r>
                        <a:rPr lang="en-GB" sz="1000">
                          <a:effectLst/>
                        </a:rPr>
                        <a:t>98%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tc>
                <a:tc>
                  <a:txBody>
                    <a:bodyPr/>
                    <a:lstStyle/>
                    <a:p>
                      <a:pPr indent="255270" algn="r">
                        <a:lnSpc>
                          <a:spcPct val="107000"/>
                        </a:lnSpc>
                        <a:spcAft>
                          <a:spcPts val="0"/>
                        </a:spcAft>
                      </a:pPr>
                      <a:r>
                        <a:rPr lang="en-GB" sz="1000">
                          <a:effectLst/>
                        </a:rPr>
                        <a:t>77%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tc>
                <a:tc>
                  <a:txBody>
                    <a:bodyPr/>
                    <a:lstStyle/>
                    <a:p>
                      <a:pPr indent="255270" algn="r">
                        <a:lnSpc>
                          <a:spcPct val="107000"/>
                        </a:lnSpc>
                        <a:spcAft>
                          <a:spcPts val="0"/>
                        </a:spcAft>
                      </a:pPr>
                      <a:r>
                        <a:rPr lang="en-GB" sz="1000">
                          <a:effectLst/>
                        </a:rPr>
                        <a:t>19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ctr"/>
                </a:tc>
                <a:extLst>
                  <a:ext uri="{0D108BD9-81ED-4DB2-BD59-A6C34878D82A}">
                    <a16:rowId xmlns:a16="http://schemas.microsoft.com/office/drawing/2014/main" val="2052410071"/>
                  </a:ext>
                </a:extLst>
              </a:tr>
              <a:tr h="220878">
                <a:tc>
                  <a:txBody>
                    <a:bodyPr/>
                    <a:lstStyle/>
                    <a:p>
                      <a:pPr>
                        <a:lnSpc>
                          <a:spcPct val="107000"/>
                        </a:lnSpc>
                        <a:spcAft>
                          <a:spcPts val="0"/>
                        </a:spcAft>
                      </a:pPr>
                      <a:r>
                        <a:rPr lang="en-GB" sz="10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b"/>
                </a:tc>
                <a:tc>
                  <a:txBody>
                    <a:bodyPr/>
                    <a:lstStyle/>
                    <a:p>
                      <a:pPr>
                        <a:lnSpc>
                          <a:spcPct val="107000"/>
                        </a:lnSpc>
                        <a:spcAft>
                          <a:spcPts val="0"/>
                        </a:spcAft>
                      </a:pPr>
                      <a:r>
                        <a:rPr lang="en-GB" sz="10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b"/>
                </a:tc>
                <a:tc>
                  <a:txBody>
                    <a:bodyPr/>
                    <a:lstStyle/>
                    <a:p>
                      <a:pPr>
                        <a:lnSpc>
                          <a:spcPct val="107000"/>
                        </a:lnSpc>
                        <a:spcAft>
                          <a:spcPts val="0"/>
                        </a:spcAft>
                      </a:pPr>
                      <a:r>
                        <a:rPr lang="en-GB" sz="10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b"/>
                </a:tc>
                <a:tc>
                  <a:txBody>
                    <a:bodyPr/>
                    <a:lstStyle/>
                    <a:p>
                      <a:pPr>
                        <a:lnSpc>
                          <a:spcPct val="107000"/>
                        </a:lnSpc>
                        <a:spcAft>
                          <a:spcPts val="0"/>
                        </a:spcAft>
                      </a:pPr>
                      <a:r>
                        <a:rPr lang="en-GB" sz="10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b"/>
                </a:tc>
                <a:tc>
                  <a:txBody>
                    <a:bodyPr/>
                    <a:lstStyle/>
                    <a:p>
                      <a:pPr>
                        <a:lnSpc>
                          <a:spcPct val="107000"/>
                        </a:lnSpc>
                        <a:spcAft>
                          <a:spcPts val="0"/>
                        </a:spcAft>
                      </a:pPr>
                      <a:r>
                        <a:rPr lang="en-GB" sz="10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b"/>
                </a:tc>
                <a:tc>
                  <a:txBody>
                    <a:bodyPr/>
                    <a:lstStyle/>
                    <a:p>
                      <a:pPr>
                        <a:lnSpc>
                          <a:spcPct val="107000"/>
                        </a:lnSpc>
                        <a:spcAft>
                          <a:spcPts val="0"/>
                        </a:spcAft>
                      </a:pPr>
                      <a:r>
                        <a:rPr lang="en-GB" sz="10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b"/>
                </a:tc>
                <a:tc>
                  <a:txBody>
                    <a:bodyPr/>
                    <a:lstStyle/>
                    <a:p>
                      <a:pPr>
                        <a:lnSpc>
                          <a:spcPct val="107000"/>
                        </a:lnSpc>
                        <a:spcAft>
                          <a:spcPts val="0"/>
                        </a:spcAft>
                      </a:pPr>
                      <a:r>
                        <a:rPr lang="en-GB" sz="10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b"/>
                </a:tc>
                <a:tc>
                  <a:txBody>
                    <a:bodyPr/>
                    <a:lstStyle/>
                    <a:p>
                      <a:pPr>
                        <a:lnSpc>
                          <a:spcPct val="107000"/>
                        </a:lnSpc>
                        <a:spcAft>
                          <a:spcPts val="0"/>
                        </a:spcAft>
                      </a:pPr>
                      <a:r>
                        <a:rPr lang="en-GB" sz="10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b"/>
                </a:tc>
                <a:tc>
                  <a:txBody>
                    <a:bodyPr/>
                    <a:lstStyle/>
                    <a:p>
                      <a:pPr>
                        <a:lnSpc>
                          <a:spcPct val="107000"/>
                        </a:lnSpc>
                        <a:spcAft>
                          <a:spcPts val="0"/>
                        </a:spcAft>
                      </a:pPr>
                      <a:r>
                        <a:rPr lang="en-GB" sz="10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657" marR="65657" marT="0" marB="0" anchor="b"/>
                </a:tc>
                <a:extLst>
                  <a:ext uri="{0D108BD9-81ED-4DB2-BD59-A6C34878D82A}">
                    <a16:rowId xmlns:a16="http://schemas.microsoft.com/office/drawing/2014/main" val="1485418568"/>
                  </a:ext>
                </a:extLst>
              </a:tr>
            </a:tbl>
          </a:graphicData>
        </a:graphic>
      </p:graphicFrame>
      <p:sp>
        <p:nvSpPr>
          <p:cNvPr id="5" name="Rectangle 4">
            <a:extLst>
              <a:ext uri="{FF2B5EF4-FFF2-40B4-BE49-F238E27FC236}">
                <a16:creationId xmlns:a16="http://schemas.microsoft.com/office/drawing/2014/main" id="{040E63E4-43B0-40DA-A62C-4D06DF7705C9}"/>
              </a:ext>
            </a:extLst>
          </p:cNvPr>
          <p:cNvSpPr/>
          <p:nvPr/>
        </p:nvSpPr>
        <p:spPr>
          <a:xfrm>
            <a:off x="6247354" y="6377234"/>
            <a:ext cx="2544286" cy="246221"/>
          </a:xfrm>
          <a:prstGeom prst="rect">
            <a:avLst/>
          </a:prstGeom>
        </p:spPr>
        <p:txBody>
          <a:bodyPr wrap="none">
            <a:spAutoFit/>
          </a:bodyPr>
          <a:lstStyle/>
          <a:p>
            <a:r>
              <a:rPr lang="en-GB" sz="1000" dirty="0"/>
              <a:t>Source: IEA, World Energy Outlook 2020</a:t>
            </a:r>
          </a:p>
        </p:txBody>
      </p:sp>
    </p:spTree>
    <p:extLst>
      <p:ext uri="{BB962C8B-B14F-4D97-AF65-F5344CB8AC3E}">
        <p14:creationId xmlns:p14="http://schemas.microsoft.com/office/powerpoint/2010/main" val="1566190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88DA75-77B1-4CD2-93DD-7AF2268D0728}"/>
              </a:ext>
            </a:extLst>
          </p:cNvPr>
          <p:cNvSpPr>
            <a:spLocks noGrp="1"/>
          </p:cNvSpPr>
          <p:nvPr>
            <p:ph type="body" sz="quarter" idx="13"/>
          </p:nvPr>
        </p:nvSpPr>
        <p:spPr>
          <a:xfrm>
            <a:off x="388801" y="318782"/>
            <a:ext cx="7418105" cy="694659"/>
          </a:xfrm>
        </p:spPr>
        <p:txBody>
          <a:bodyPr/>
          <a:lstStyle/>
          <a:p>
            <a:r>
              <a:rPr lang="en-GB" sz="2400" dirty="0"/>
              <a:t>Africa’s wind and solar resources potential</a:t>
            </a:r>
          </a:p>
        </p:txBody>
      </p:sp>
      <p:pic>
        <p:nvPicPr>
          <p:cNvPr id="8" name="图片 11" descr="非洲.jpg">
            <a:extLst>
              <a:ext uri="{FF2B5EF4-FFF2-40B4-BE49-F238E27FC236}">
                <a16:creationId xmlns:a16="http://schemas.microsoft.com/office/drawing/2014/main" id="{871E3465-5B1E-4B78-8DB3-F12EB3DA6011}"/>
              </a:ext>
            </a:extLst>
          </p:cNvPr>
          <p:cNvPicPr>
            <a:picLocks noChangeAspect="1"/>
          </p:cNvPicPr>
          <p:nvPr/>
        </p:nvPicPr>
        <p:blipFill>
          <a:blip r:embed="rId2" cstate="print"/>
          <a:stretch>
            <a:fillRect/>
          </a:stretch>
        </p:blipFill>
        <p:spPr>
          <a:xfrm>
            <a:off x="388801" y="1326784"/>
            <a:ext cx="2616200" cy="2692400"/>
          </a:xfrm>
          <a:prstGeom prst="rect">
            <a:avLst/>
          </a:prstGeom>
        </p:spPr>
      </p:pic>
      <p:pic>
        <p:nvPicPr>
          <p:cNvPr id="9" name="图片 3" descr="1.非洲.png">
            <a:extLst>
              <a:ext uri="{FF2B5EF4-FFF2-40B4-BE49-F238E27FC236}">
                <a16:creationId xmlns:a16="http://schemas.microsoft.com/office/drawing/2014/main" id="{2AAE314B-392A-4582-A039-A060B68BB829}"/>
              </a:ext>
            </a:extLst>
          </p:cNvPr>
          <p:cNvPicPr>
            <a:picLocks noChangeAspect="1"/>
          </p:cNvPicPr>
          <p:nvPr/>
        </p:nvPicPr>
        <p:blipFill rotWithShape="1">
          <a:blip r:embed="rId3" cstate="print"/>
          <a:srcRect t="7981" b="5561"/>
          <a:stretch/>
        </p:blipFill>
        <p:spPr bwMode="auto">
          <a:xfrm>
            <a:off x="6754327" y="3909269"/>
            <a:ext cx="2389673" cy="2457975"/>
          </a:xfrm>
          <a:prstGeom prst="rect">
            <a:avLst/>
          </a:prstGeom>
          <a:noFill/>
          <a:ln w="9525">
            <a:noFill/>
            <a:miter lim="800000"/>
            <a:headEnd/>
            <a:tailEnd/>
          </a:ln>
        </p:spPr>
      </p:pic>
      <p:sp>
        <p:nvSpPr>
          <p:cNvPr id="10" name="Rectangle 9">
            <a:extLst>
              <a:ext uri="{FF2B5EF4-FFF2-40B4-BE49-F238E27FC236}">
                <a16:creationId xmlns:a16="http://schemas.microsoft.com/office/drawing/2014/main" id="{8362DA35-5374-4FE8-A42D-C8955AB0D01C}"/>
              </a:ext>
            </a:extLst>
          </p:cNvPr>
          <p:cNvSpPr/>
          <p:nvPr/>
        </p:nvSpPr>
        <p:spPr>
          <a:xfrm>
            <a:off x="3220503" y="1344885"/>
            <a:ext cx="5836995" cy="2585323"/>
          </a:xfrm>
          <a:prstGeom prst="rect">
            <a:avLst/>
          </a:prstGeom>
        </p:spPr>
        <p:txBody>
          <a:bodyPr wrap="square">
            <a:spAutoFit/>
          </a:bodyPr>
          <a:lstStyle/>
          <a:p>
            <a:pPr marL="285750" indent="-285750">
              <a:buFont typeface="Arial" panose="020B0604020202020204" pitchFamily="34" charset="0"/>
              <a:buChar char="•"/>
            </a:pPr>
            <a:r>
              <a:rPr lang="en-GB" dirty="0"/>
              <a:t>Africa has a technical wind energy resource generation potential of 180,000 </a:t>
            </a:r>
            <a:r>
              <a:rPr lang="en-GB" dirty="0" err="1"/>
              <a:t>TWh</a:t>
            </a:r>
            <a:r>
              <a:rPr lang="en-GB" dirty="0"/>
              <a:t> per annum. This is 250 times enough to meet electricity demands of the continent (which is 700 </a:t>
            </a:r>
            <a:r>
              <a:rPr lang="en-GB" dirty="0" err="1"/>
              <a:t>TWh</a:t>
            </a:r>
            <a:r>
              <a:rPr lang="en-GB" dirty="0"/>
              <a:t>) (IFC, </a:t>
            </a:r>
            <a:r>
              <a:rPr lang="en-GB" dirty="0" err="1"/>
              <a:t>Everoze</a:t>
            </a:r>
            <a:r>
              <a:rPr lang="en-GB" dirty="0"/>
              <a:t>, Vortex and GWEC 2020).</a:t>
            </a:r>
          </a:p>
          <a:p>
            <a:pPr marL="285750" indent="-285750">
              <a:buFont typeface="Arial" panose="020B0604020202020204" pitchFamily="34" charset="0"/>
              <a:buChar char="•"/>
            </a:pPr>
            <a:r>
              <a:rPr lang="en-GB" dirty="0"/>
              <a:t>Some African countries have strong winds &gt;8.5 m/s</a:t>
            </a:r>
          </a:p>
          <a:p>
            <a:pPr marL="285750" indent="-285750">
              <a:buFont typeface="Arial" panose="020B0604020202020204" pitchFamily="34" charset="0"/>
              <a:buChar char="•"/>
            </a:pPr>
            <a:r>
              <a:rPr lang="en-GB" dirty="0"/>
              <a:t>Algeria is the most endowed country with 7,700 GW potential followed by other 15 with wind energy resources of about 1000 GW.</a:t>
            </a:r>
          </a:p>
        </p:txBody>
      </p:sp>
      <p:sp>
        <p:nvSpPr>
          <p:cNvPr id="11" name="Rectangle 10">
            <a:extLst>
              <a:ext uri="{FF2B5EF4-FFF2-40B4-BE49-F238E27FC236}">
                <a16:creationId xmlns:a16="http://schemas.microsoft.com/office/drawing/2014/main" id="{1E2E1FB7-7861-48E2-9C6B-6820BC4802EF}"/>
              </a:ext>
            </a:extLst>
          </p:cNvPr>
          <p:cNvSpPr/>
          <p:nvPr/>
        </p:nvSpPr>
        <p:spPr>
          <a:xfrm>
            <a:off x="388801" y="4619230"/>
            <a:ext cx="6365526" cy="1200329"/>
          </a:xfrm>
          <a:prstGeom prst="rect">
            <a:avLst/>
          </a:prstGeom>
        </p:spPr>
        <p:txBody>
          <a:bodyPr wrap="square">
            <a:spAutoFit/>
          </a:bodyPr>
          <a:lstStyle/>
          <a:p>
            <a:pPr marL="285750" indent="-285750">
              <a:buFont typeface="Arial" panose="020B0604020202020204" pitchFamily="34" charset="0"/>
              <a:buChar char="•"/>
            </a:pPr>
            <a:r>
              <a:rPr lang="en-GB" dirty="0"/>
              <a:t>Africa is endowed with solar energy resources estimated to be more than 660 000 </a:t>
            </a:r>
            <a:r>
              <a:rPr lang="en-GB" dirty="0" err="1"/>
              <a:t>TWh</a:t>
            </a:r>
            <a:r>
              <a:rPr lang="en-GB" dirty="0"/>
              <a:t> per year.  Almost 950 times more than enough to meet the electricity demand of the continent. </a:t>
            </a:r>
          </a:p>
        </p:txBody>
      </p:sp>
      <p:sp>
        <p:nvSpPr>
          <p:cNvPr id="12" name="Rectangle 11">
            <a:extLst>
              <a:ext uri="{FF2B5EF4-FFF2-40B4-BE49-F238E27FC236}">
                <a16:creationId xmlns:a16="http://schemas.microsoft.com/office/drawing/2014/main" id="{99EB0099-66F9-4172-9184-AC16BE8B2C52}"/>
              </a:ext>
            </a:extLst>
          </p:cNvPr>
          <p:cNvSpPr/>
          <p:nvPr/>
        </p:nvSpPr>
        <p:spPr>
          <a:xfrm>
            <a:off x="347499" y="5905579"/>
            <a:ext cx="6448130" cy="923330"/>
          </a:xfrm>
          <a:prstGeom prst="rect">
            <a:avLst/>
          </a:prstGeom>
        </p:spPr>
        <p:txBody>
          <a:bodyPr wrap="square">
            <a:spAutoFit/>
          </a:bodyPr>
          <a:lstStyle/>
          <a:p>
            <a:r>
              <a:rPr lang="en-GB" dirty="0">
                <a:solidFill>
                  <a:srgbClr val="FF0000"/>
                </a:solidFill>
              </a:rPr>
              <a:t>With such wind and solar energy potential, transition to renewables is plausible…</a:t>
            </a:r>
            <a:r>
              <a:rPr lang="en-GB" b="1" dirty="0"/>
              <a:t>BUT </a:t>
            </a:r>
            <a:r>
              <a:rPr lang="en-GB" dirty="0">
                <a:solidFill>
                  <a:srgbClr val="FF0000"/>
                </a:solidFill>
              </a:rPr>
              <a:t>the progress has been very slow </a:t>
            </a:r>
          </a:p>
        </p:txBody>
      </p:sp>
    </p:spTree>
    <p:extLst>
      <p:ext uri="{BB962C8B-B14F-4D97-AF65-F5344CB8AC3E}">
        <p14:creationId xmlns:p14="http://schemas.microsoft.com/office/powerpoint/2010/main" val="2439020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C61FE49-8142-490B-8FC0-05E66483BD36}"/>
              </a:ext>
            </a:extLst>
          </p:cNvPr>
          <p:cNvSpPr>
            <a:spLocks noGrp="1"/>
          </p:cNvSpPr>
          <p:nvPr>
            <p:ph type="body" sz="quarter" idx="13"/>
          </p:nvPr>
        </p:nvSpPr>
        <p:spPr>
          <a:xfrm>
            <a:off x="327932" y="447508"/>
            <a:ext cx="4736735" cy="529744"/>
          </a:xfrm>
        </p:spPr>
        <p:txBody>
          <a:bodyPr/>
          <a:lstStyle/>
          <a:p>
            <a:pPr algn="ctr"/>
            <a:r>
              <a:rPr lang="en-GB" dirty="0"/>
              <a:t>Total installed capacity from ‘renewable’ energy (both grid and off-grid) by selected countries &amp; regions </a:t>
            </a:r>
          </a:p>
        </p:txBody>
      </p:sp>
      <p:graphicFrame>
        <p:nvGraphicFramePr>
          <p:cNvPr id="8" name="Content Placeholder 7">
            <a:extLst>
              <a:ext uri="{FF2B5EF4-FFF2-40B4-BE49-F238E27FC236}">
                <a16:creationId xmlns:a16="http://schemas.microsoft.com/office/drawing/2014/main" id="{6491C279-4AA9-4132-B063-A9CC52B4EEDB}"/>
              </a:ext>
            </a:extLst>
          </p:cNvPr>
          <p:cNvGraphicFramePr>
            <a:graphicFrameLocks noGrp="1"/>
          </p:cNvGraphicFramePr>
          <p:nvPr>
            <p:ph idx="1"/>
          </p:nvPr>
        </p:nvGraphicFramePr>
        <p:xfrm>
          <a:off x="95324" y="1092215"/>
          <a:ext cx="5055516" cy="3615653"/>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a:extLst>
              <a:ext uri="{FF2B5EF4-FFF2-40B4-BE49-F238E27FC236}">
                <a16:creationId xmlns:a16="http://schemas.microsoft.com/office/drawing/2014/main" id="{A1637183-6A7F-48D8-9FD4-1ECF028CA53F}"/>
              </a:ext>
            </a:extLst>
          </p:cNvPr>
          <p:cNvSpPr/>
          <p:nvPr/>
        </p:nvSpPr>
        <p:spPr>
          <a:xfrm>
            <a:off x="4572000" y="4683878"/>
            <a:ext cx="5691930" cy="253916"/>
          </a:xfrm>
          <a:prstGeom prst="rect">
            <a:avLst/>
          </a:prstGeom>
        </p:spPr>
        <p:txBody>
          <a:bodyPr wrap="square">
            <a:spAutoFit/>
          </a:bodyPr>
          <a:lstStyle/>
          <a:p>
            <a:r>
              <a:rPr lang="en-GB" sz="1000" dirty="0"/>
              <a:t>Source: Chiyemura &amp; Shen forthcoming based on IRENA dataset 2020 </a:t>
            </a:r>
          </a:p>
        </p:txBody>
      </p:sp>
      <p:graphicFrame>
        <p:nvGraphicFramePr>
          <p:cNvPr id="9" name="Content Placeholder 4">
            <a:extLst>
              <a:ext uri="{FF2B5EF4-FFF2-40B4-BE49-F238E27FC236}">
                <a16:creationId xmlns:a16="http://schemas.microsoft.com/office/drawing/2014/main" id="{1CADAE12-555E-41F1-802C-D07097AE29C4}"/>
              </a:ext>
            </a:extLst>
          </p:cNvPr>
          <p:cNvGraphicFramePr>
            <a:graphicFrameLocks/>
          </p:cNvGraphicFramePr>
          <p:nvPr/>
        </p:nvGraphicFramePr>
        <p:xfrm>
          <a:off x="5455887" y="1060303"/>
          <a:ext cx="3503554" cy="364756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1">
            <a:extLst>
              <a:ext uri="{FF2B5EF4-FFF2-40B4-BE49-F238E27FC236}">
                <a16:creationId xmlns:a16="http://schemas.microsoft.com/office/drawing/2014/main" id="{5DA0FA83-B827-4EAD-9E8D-80C91423FB96}"/>
              </a:ext>
            </a:extLst>
          </p:cNvPr>
          <p:cNvSpPr txBox="1">
            <a:spLocks/>
          </p:cNvSpPr>
          <p:nvPr/>
        </p:nvSpPr>
        <p:spPr>
          <a:xfrm>
            <a:off x="5150840" y="624823"/>
            <a:ext cx="2989308" cy="251999"/>
          </a:xfrm>
          <a:prstGeom prst="rect">
            <a:avLst/>
          </a:prstGeom>
          <a:noFill/>
        </p:spPr>
        <p:txBody>
          <a:bodyPr lIns="36000" tIns="18000" rIns="0" bIns="0" anchor="ctr" anchorCtr="0"/>
          <a:lst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t>Africa’s total installed capacity by ‘renewable’ energy sources </a:t>
            </a:r>
          </a:p>
        </p:txBody>
      </p:sp>
      <p:sp>
        <p:nvSpPr>
          <p:cNvPr id="3" name="Rectangle 2">
            <a:extLst>
              <a:ext uri="{FF2B5EF4-FFF2-40B4-BE49-F238E27FC236}">
                <a16:creationId xmlns:a16="http://schemas.microsoft.com/office/drawing/2014/main" id="{AA07B679-AC12-439B-8398-B842FD273775}"/>
              </a:ext>
            </a:extLst>
          </p:cNvPr>
          <p:cNvSpPr/>
          <p:nvPr/>
        </p:nvSpPr>
        <p:spPr>
          <a:xfrm>
            <a:off x="327932" y="4937794"/>
            <a:ext cx="8488136" cy="1815882"/>
          </a:xfrm>
          <a:prstGeom prst="rect">
            <a:avLst/>
          </a:prstGeom>
        </p:spPr>
        <p:txBody>
          <a:bodyPr wrap="square">
            <a:spAutoFit/>
          </a:bodyPr>
          <a:lstStyle/>
          <a:p>
            <a:pPr marL="285750" indent="-285750">
              <a:buFont typeface="Arial" panose="020B0604020202020204" pitchFamily="34" charset="0"/>
              <a:buChar char="•"/>
            </a:pPr>
            <a:r>
              <a:rPr lang="en-GB" sz="1600" dirty="0"/>
              <a:t>Africa remains the only continent with lowest deployment of renewables and yet it is massively endowed with renewable energy resources. </a:t>
            </a:r>
          </a:p>
          <a:p>
            <a:pPr marL="285750" indent="-285750">
              <a:buFont typeface="Arial" panose="020B0604020202020204" pitchFamily="34" charset="0"/>
              <a:buChar char="•"/>
            </a:pPr>
            <a:r>
              <a:rPr lang="en-GB" sz="1600" dirty="0"/>
              <a:t>Between 2010 and 2018, Africa’s installed generation capacity increased from 155GW to 245GW in which 195GW was deployed from fossil fuel fired capacity and close to 50GW from renewable energy sources. However, of this 50GW, only 4GW was from solar PV and about 5.5 GW from wind. </a:t>
            </a:r>
          </a:p>
          <a:p>
            <a:pPr marL="285750" indent="-285750">
              <a:buFont typeface="Arial" panose="020B0604020202020204" pitchFamily="34" charset="0"/>
              <a:buChar char="•"/>
            </a:pPr>
            <a:r>
              <a:rPr lang="en-GB" sz="1600" dirty="0"/>
              <a:t>Why is this the case? </a:t>
            </a:r>
          </a:p>
        </p:txBody>
      </p:sp>
    </p:spTree>
    <p:extLst>
      <p:ext uri="{BB962C8B-B14F-4D97-AF65-F5344CB8AC3E}">
        <p14:creationId xmlns:p14="http://schemas.microsoft.com/office/powerpoint/2010/main" val="2446658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30D175-0202-40C7-AE9E-CD2C1E5E1988}"/>
              </a:ext>
            </a:extLst>
          </p:cNvPr>
          <p:cNvSpPr>
            <a:spLocks noGrp="1"/>
          </p:cNvSpPr>
          <p:nvPr>
            <p:ph type="body" sz="quarter" idx="13"/>
          </p:nvPr>
        </p:nvSpPr>
        <p:spPr>
          <a:xfrm>
            <a:off x="388801" y="406554"/>
            <a:ext cx="7418105" cy="606887"/>
          </a:xfrm>
        </p:spPr>
        <p:txBody>
          <a:bodyPr/>
          <a:lstStyle/>
          <a:p>
            <a:r>
              <a:rPr lang="en-GB" sz="3200" dirty="0"/>
              <a:t>Explaining the slow progress</a:t>
            </a:r>
          </a:p>
        </p:txBody>
      </p:sp>
      <p:pic>
        <p:nvPicPr>
          <p:cNvPr id="2050" name="Picture 2" descr="Money Vector Finance Symbol (Graphic) by hartgraphic · Creative Fabrica">
            <a:extLst>
              <a:ext uri="{FF2B5EF4-FFF2-40B4-BE49-F238E27FC236}">
                <a16:creationId xmlns:a16="http://schemas.microsoft.com/office/drawing/2014/main" id="{3F8D3D40-E745-41F6-AAA3-4F24B0A4B54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9392" y="930432"/>
            <a:ext cx="2533196" cy="208209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nstitution icon vector | Roll number slip, Institution, Icon">
            <a:extLst>
              <a:ext uri="{FF2B5EF4-FFF2-40B4-BE49-F238E27FC236}">
                <a16:creationId xmlns:a16="http://schemas.microsoft.com/office/drawing/2014/main" id="{F364A903-EDBF-49CB-B442-2AC1B00D88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01" y="3845472"/>
            <a:ext cx="2139192" cy="213919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39FA900-79D8-44F8-9572-42E07E229751}"/>
              </a:ext>
            </a:extLst>
          </p:cNvPr>
          <p:cNvSpPr/>
          <p:nvPr/>
        </p:nvSpPr>
        <p:spPr>
          <a:xfrm>
            <a:off x="2527993" y="1325151"/>
            <a:ext cx="6456615" cy="646331"/>
          </a:xfrm>
          <a:prstGeom prst="rect">
            <a:avLst/>
          </a:prstGeom>
        </p:spPr>
        <p:txBody>
          <a:bodyPr wrap="square">
            <a:spAutoFit/>
          </a:bodyPr>
          <a:lstStyle/>
          <a:p>
            <a:pPr marL="285750" indent="-285750">
              <a:buFont typeface="Arial" panose="020B0604020202020204" pitchFamily="34" charset="0"/>
              <a:buChar char="•"/>
            </a:pPr>
            <a:r>
              <a:rPr lang="en-GB" dirty="0"/>
              <a:t>Financing is one of the biggest challenges affecting the deployment of renewables in Africa</a:t>
            </a:r>
          </a:p>
        </p:txBody>
      </p:sp>
      <p:sp>
        <p:nvSpPr>
          <p:cNvPr id="6" name="Rectangle 5">
            <a:extLst>
              <a:ext uri="{FF2B5EF4-FFF2-40B4-BE49-F238E27FC236}">
                <a16:creationId xmlns:a16="http://schemas.microsoft.com/office/drawing/2014/main" id="{DB936F57-7126-4A0D-A151-654FF9A7085B}"/>
              </a:ext>
            </a:extLst>
          </p:cNvPr>
          <p:cNvSpPr/>
          <p:nvPr/>
        </p:nvSpPr>
        <p:spPr>
          <a:xfrm>
            <a:off x="1940763" y="4886519"/>
            <a:ext cx="7043845" cy="923330"/>
          </a:xfrm>
          <a:prstGeom prst="rect">
            <a:avLst/>
          </a:prstGeom>
        </p:spPr>
        <p:txBody>
          <a:bodyPr wrap="square">
            <a:spAutoFit/>
          </a:bodyPr>
          <a:lstStyle/>
          <a:p>
            <a:pPr marL="285750" indent="-285750">
              <a:buFont typeface="Arial" panose="020B0604020202020204" pitchFamily="34" charset="0"/>
              <a:buChar char="•"/>
            </a:pPr>
            <a:r>
              <a:rPr lang="en-GB" dirty="0"/>
              <a:t>Institutional inadequacies</a:t>
            </a:r>
          </a:p>
          <a:p>
            <a:pPr marL="285750" indent="-285750">
              <a:buFont typeface="Arial" panose="020B0604020202020204" pitchFamily="34" charset="0"/>
              <a:buChar char="•"/>
            </a:pPr>
            <a:r>
              <a:rPr lang="en-GB" dirty="0"/>
              <a:t>Technical capacity</a:t>
            </a:r>
          </a:p>
          <a:p>
            <a:endParaRPr lang="en-GB" dirty="0"/>
          </a:p>
        </p:txBody>
      </p:sp>
      <p:pic>
        <p:nvPicPr>
          <p:cNvPr id="1026" name="Picture 2" descr="Gray steel gears illustration, Gear cutting Transmission Starter ring gear,  Gears s, engineering, transport png | PNGEgg">
            <a:extLst>
              <a:ext uri="{FF2B5EF4-FFF2-40B4-BE49-F238E27FC236}">
                <a16:creationId xmlns:a16="http://schemas.microsoft.com/office/drawing/2014/main" id="{5F872386-07B9-4CA8-8CA9-D0166F02B5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7942" y="2645976"/>
            <a:ext cx="1593909" cy="141680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9AE2F00-0C57-4D9A-A63D-989DB96ECAE2}"/>
              </a:ext>
            </a:extLst>
          </p:cNvPr>
          <p:cNvSpPr/>
          <p:nvPr/>
        </p:nvSpPr>
        <p:spPr>
          <a:xfrm>
            <a:off x="4771851" y="3105834"/>
            <a:ext cx="4572000" cy="646331"/>
          </a:xfrm>
          <a:prstGeom prst="rect">
            <a:avLst/>
          </a:prstGeom>
        </p:spPr>
        <p:txBody>
          <a:bodyPr>
            <a:spAutoFit/>
          </a:bodyPr>
          <a:lstStyle/>
          <a:p>
            <a:pPr marL="285750" indent="-285750">
              <a:buFont typeface="Arial" panose="020B0604020202020204" pitchFamily="34" charset="0"/>
              <a:buChar char="•"/>
            </a:pPr>
            <a:r>
              <a:rPr lang="en-GB" dirty="0"/>
              <a:t>Complex bureaucracy, inconsistence and changing regulations</a:t>
            </a:r>
          </a:p>
        </p:txBody>
      </p:sp>
    </p:spTree>
    <p:extLst>
      <p:ext uri="{BB962C8B-B14F-4D97-AF65-F5344CB8AC3E}">
        <p14:creationId xmlns:p14="http://schemas.microsoft.com/office/powerpoint/2010/main" val="368234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840098-43B2-4766-85D1-04E0592FBC0E}"/>
              </a:ext>
            </a:extLst>
          </p:cNvPr>
          <p:cNvSpPr>
            <a:spLocks noGrp="1"/>
          </p:cNvSpPr>
          <p:nvPr>
            <p:ph type="body" sz="quarter" idx="13"/>
          </p:nvPr>
        </p:nvSpPr>
        <p:spPr>
          <a:xfrm>
            <a:off x="372023" y="892324"/>
            <a:ext cx="2663539" cy="251999"/>
          </a:xfrm>
        </p:spPr>
        <p:txBody>
          <a:bodyPr/>
          <a:lstStyle/>
          <a:p>
            <a:endParaRPr lang="en-GB" dirty="0"/>
          </a:p>
          <a:p>
            <a:r>
              <a:rPr lang="en-GB" dirty="0"/>
              <a:t>Project financing </a:t>
            </a:r>
          </a:p>
          <a:p>
            <a:endParaRPr lang="en-GB" dirty="0"/>
          </a:p>
        </p:txBody>
      </p:sp>
      <p:sp>
        <p:nvSpPr>
          <p:cNvPr id="3" name="Title 2">
            <a:extLst>
              <a:ext uri="{FF2B5EF4-FFF2-40B4-BE49-F238E27FC236}">
                <a16:creationId xmlns:a16="http://schemas.microsoft.com/office/drawing/2014/main" id="{BEA559E8-14ED-4676-B08B-CCE1C226C093}"/>
              </a:ext>
            </a:extLst>
          </p:cNvPr>
          <p:cNvSpPr>
            <a:spLocks noGrp="1"/>
          </p:cNvSpPr>
          <p:nvPr>
            <p:ph type="ctrTitle"/>
          </p:nvPr>
        </p:nvSpPr>
        <p:spPr>
          <a:xfrm>
            <a:off x="431998" y="230616"/>
            <a:ext cx="6933535" cy="524835"/>
          </a:xfrm>
        </p:spPr>
        <p:txBody>
          <a:bodyPr/>
          <a:lstStyle/>
          <a:p>
            <a:r>
              <a:rPr lang="en-GB" sz="2400" dirty="0"/>
              <a:t>Chinese involvement in Africa’s energy sector </a:t>
            </a:r>
          </a:p>
        </p:txBody>
      </p:sp>
      <p:graphicFrame>
        <p:nvGraphicFramePr>
          <p:cNvPr id="5" name="Content Placeholder 4">
            <a:extLst>
              <a:ext uri="{FF2B5EF4-FFF2-40B4-BE49-F238E27FC236}">
                <a16:creationId xmlns:a16="http://schemas.microsoft.com/office/drawing/2014/main" id="{FEB3B141-5A4D-4EC6-83A2-039E1CCD7723}"/>
              </a:ext>
            </a:extLst>
          </p:cNvPr>
          <p:cNvGraphicFramePr>
            <a:graphicFrameLocks noGrp="1"/>
          </p:cNvGraphicFramePr>
          <p:nvPr>
            <p:ph idx="1"/>
          </p:nvPr>
        </p:nvGraphicFramePr>
        <p:xfrm>
          <a:off x="372023" y="1208015"/>
          <a:ext cx="8067300" cy="5083728"/>
        </p:xfrm>
        <a:graphic>
          <a:graphicData uri="http://schemas.openxmlformats.org/drawingml/2006/table">
            <a:tbl>
              <a:tblPr firstRow="1" firstCol="1" bandRow="1">
                <a:tableStyleId>{5C22544A-7EE6-4342-B048-85BDC9FD1C3A}</a:tableStyleId>
              </a:tblPr>
              <a:tblGrid>
                <a:gridCol w="1613460">
                  <a:extLst>
                    <a:ext uri="{9D8B030D-6E8A-4147-A177-3AD203B41FA5}">
                      <a16:colId xmlns:a16="http://schemas.microsoft.com/office/drawing/2014/main" val="4047618715"/>
                    </a:ext>
                  </a:extLst>
                </a:gridCol>
                <a:gridCol w="1613460">
                  <a:extLst>
                    <a:ext uri="{9D8B030D-6E8A-4147-A177-3AD203B41FA5}">
                      <a16:colId xmlns:a16="http://schemas.microsoft.com/office/drawing/2014/main" val="1010869965"/>
                    </a:ext>
                  </a:extLst>
                </a:gridCol>
                <a:gridCol w="1613460">
                  <a:extLst>
                    <a:ext uri="{9D8B030D-6E8A-4147-A177-3AD203B41FA5}">
                      <a16:colId xmlns:a16="http://schemas.microsoft.com/office/drawing/2014/main" val="2483470636"/>
                    </a:ext>
                  </a:extLst>
                </a:gridCol>
                <a:gridCol w="1613460">
                  <a:extLst>
                    <a:ext uri="{9D8B030D-6E8A-4147-A177-3AD203B41FA5}">
                      <a16:colId xmlns:a16="http://schemas.microsoft.com/office/drawing/2014/main" val="545175161"/>
                    </a:ext>
                  </a:extLst>
                </a:gridCol>
                <a:gridCol w="1613460">
                  <a:extLst>
                    <a:ext uri="{9D8B030D-6E8A-4147-A177-3AD203B41FA5}">
                      <a16:colId xmlns:a16="http://schemas.microsoft.com/office/drawing/2014/main" val="238455238"/>
                    </a:ext>
                  </a:extLst>
                </a:gridCol>
              </a:tblGrid>
              <a:tr h="339309">
                <a:tc>
                  <a:txBody>
                    <a:bodyPr/>
                    <a:lstStyle/>
                    <a:p>
                      <a:pPr>
                        <a:lnSpc>
                          <a:spcPct val="107000"/>
                        </a:lnSpc>
                        <a:spcAft>
                          <a:spcPts val="0"/>
                        </a:spcAft>
                      </a:pPr>
                      <a:r>
                        <a:rPr lang="en-GB" sz="1050">
                          <a:effectLst/>
                        </a:rPr>
                        <a:t>Source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50">
                          <a:effectLst/>
                        </a:rPr>
                        <a:t>Methodology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50">
                          <a:effectLst/>
                        </a:rPr>
                        <a:t>Timeframe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50">
                          <a:effectLst/>
                        </a:rPr>
                        <a:t>Project types included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50">
                          <a:effectLst/>
                        </a:rPr>
                        <a:t>Total volume in Africa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39763491"/>
                  </a:ext>
                </a:extLst>
              </a:tr>
              <a:tr h="1329595">
                <a:tc>
                  <a:txBody>
                    <a:bodyPr/>
                    <a:lstStyle/>
                    <a:p>
                      <a:pPr>
                        <a:lnSpc>
                          <a:spcPct val="107000"/>
                        </a:lnSpc>
                        <a:spcAft>
                          <a:spcPts val="0"/>
                        </a:spcAft>
                      </a:pPr>
                      <a:r>
                        <a:rPr lang="en-GB" sz="1050">
                          <a:effectLst/>
                        </a:rPr>
                        <a:t>AidData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50">
                          <a:effectLst/>
                        </a:rPr>
                        <a:t>Media-Based Data Collection (MBDC),</a:t>
                      </a:r>
                      <a:br>
                        <a:rPr lang="en-GB" sz="1050">
                          <a:effectLst/>
                        </a:rPr>
                      </a:br>
                      <a:r>
                        <a:rPr lang="en-GB" sz="1050">
                          <a:effectLst/>
                        </a:rPr>
                        <a:t>Tracking Underreported Financial Flows (TUFF)</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50">
                          <a:effectLst/>
                        </a:rPr>
                        <a:t>Since 2010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50">
                          <a:effectLst/>
                        </a:rPr>
                        <a:t>ODA and non-ODA</a:t>
                      </a:r>
                      <a:br>
                        <a:rPr lang="en-GB" sz="1050">
                          <a:effectLst/>
                        </a:rPr>
                      </a:br>
                      <a:r>
                        <a:rPr lang="en-GB" sz="1050">
                          <a:effectLst/>
                        </a:rPr>
                        <a:t>No sub-category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50" dirty="0">
                          <a:effectLst/>
                        </a:rPr>
                        <a:t>$25.5 billion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55294674"/>
                  </a:ext>
                </a:extLst>
              </a:tr>
              <a:tr h="946954">
                <a:tc>
                  <a:txBody>
                    <a:bodyPr/>
                    <a:lstStyle/>
                    <a:p>
                      <a:pPr>
                        <a:lnSpc>
                          <a:spcPct val="107000"/>
                        </a:lnSpc>
                        <a:spcAft>
                          <a:spcPts val="0"/>
                        </a:spcAft>
                      </a:pPr>
                      <a:r>
                        <a:rPr lang="en-GB" sz="1050">
                          <a:effectLst/>
                        </a:rPr>
                        <a:t>SAIS-CARI</a:t>
                      </a:r>
                      <a:br>
                        <a:rPr lang="en-GB" sz="1050">
                          <a:effectLst/>
                        </a:rPr>
                      </a:br>
                      <a:r>
                        <a:rPr lang="en-GB" sz="1050">
                          <a:effectLst/>
                        </a:rPr>
                        <a:t>Energy data base, John´s Hopkins University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50">
                          <a:effectLst/>
                        </a:rPr>
                        <a:t>Process tracing, filed investigation, Chinese sources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50">
                          <a:effectLst/>
                        </a:rPr>
                        <a:t>Since 2010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50">
                          <a:effectLst/>
                        </a:rPr>
                        <a:t>Loan finance</a:t>
                      </a:r>
                      <a:br>
                        <a:rPr lang="en-GB" sz="1050">
                          <a:effectLst/>
                        </a:rPr>
                      </a:br>
                      <a:r>
                        <a:rPr lang="en-GB" sz="1050">
                          <a:effectLst/>
                        </a:rPr>
                        <a:t>No sub-category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50" dirty="0">
                          <a:effectLst/>
                        </a:rPr>
                        <a:t>$</a:t>
                      </a:r>
                      <a:r>
                        <a:rPr lang="en-GB" sz="1050">
                          <a:effectLst/>
                        </a:rPr>
                        <a:t>30.12 billion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76120908"/>
                  </a:ext>
                </a:extLst>
              </a:tr>
              <a:tr h="1138275">
                <a:tc>
                  <a:txBody>
                    <a:bodyPr/>
                    <a:lstStyle/>
                    <a:p>
                      <a:pPr>
                        <a:lnSpc>
                          <a:spcPct val="107000"/>
                        </a:lnSpc>
                        <a:spcAft>
                          <a:spcPts val="0"/>
                        </a:spcAft>
                      </a:pPr>
                      <a:r>
                        <a:rPr lang="en-GB" sz="1050">
                          <a:effectLst/>
                        </a:rPr>
                        <a:t>China Global Energy</a:t>
                      </a:r>
                      <a:br>
                        <a:rPr lang="en-GB" sz="1050">
                          <a:effectLst/>
                        </a:rPr>
                      </a:br>
                      <a:r>
                        <a:rPr lang="en-GB" sz="1050">
                          <a:effectLst/>
                        </a:rPr>
                        <a:t>Finance Database,</a:t>
                      </a:r>
                      <a:br>
                        <a:rPr lang="en-GB" sz="1050">
                          <a:effectLst/>
                        </a:rPr>
                      </a:br>
                      <a:r>
                        <a:rPr lang="en-GB" sz="1050">
                          <a:effectLst/>
                        </a:rPr>
                        <a:t>Boston University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50">
                          <a:effectLst/>
                        </a:rPr>
                        <a:t>Similar with SAIS-CARI database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50" dirty="0">
                          <a:effectLst/>
                        </a:rPr>
                        <a:t>Since 2000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50">
                          <a:effectLst/>
                        </a:rPr>
                        <a:t>Energy sector specific, only cover CDB and CHEXIM loans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50" dirty="0">
                          <a:effectLst/>
                        </a:rPr>
                        <a:t>$41.6 billion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60649838"/>
                  </a:ext>
                </a:extLst>
              </a:tr>
              <a:tr h="1329595">
                <a:tc>
                  <a:txBody>
                    <a:bodyPr/>
                    <a:lstStyle/>
                    <a:p>
                      <a:pPr>
                        <a:lnSpc>
                          <a:spcPct val="107000"/>
                        </a:lnSpc>
                        <a:spcAft>
                          <a:spcPts val="0"/>
                        </a:spcAft>
                      </a:pPr>
                      <a:r>
                        <a:rPr lang="en-GB" sz="1050">
                          <a:effectLst/>
                        </a:rPr>
                        <a:t>China Global</a:t>
                      </a:r>
                      <a:br>
                        <a:rPr lang="en-GB" sz="1050">
                          <a:effectLst/>
                        </a:rPr>
                      </a:br>
                      <a:r>
                        <a:rPr lang="en-GB" sz="1050">
                          <a:effectLst/>
                        </a:rPr>
                        <a:t>Investment Tracker</a:t>
                      </a:r>
                      <a:br>
                        <a:rPr lang="en-GB" sz="1050">
                          <a:effectLst/>
                        </a:rPr>
                      </a:br>
                      <a:r>
                        <a:rPr lang="en-GB" sz="1050">
                          <a:effectLst/>
                        </a:rPr>
                        <a:t>(CGIT), American Enterprise Institute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50">
                          <a:effectLst/>
                        </a:rPr>
                        <a:t>No methodology revealed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50">
                          <a:effectLst/>
                        </a:rPr>
                        <a:t>Since 2005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50">
                          <a:effectLst/>
                        </a:rPr>
                        <a:t>All sectors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50" dirty="0">
                          <a:effectLst/>
                        </a:rPr>
                        <a:t>$96.54 billion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32070968"/>
                  </a:ext>
                </a:extLst>
              </a:tr>
            </a:tbl>
          </a:graphicData>
        </a:graphic>
      </p:graphicFrame>
      <p:sp>
        <p:nvSpPr>
          <p:cNvPr id="6" name="Rectangle 5">
            <a:extLst>
              <a:ext uri="{FF2B5EF4-FFF2-40B4-BE49-F238E27FC236}">
                <a16:creationId xmlns:a16="http://schemas.microsoft.com/office/drawing/2014/main" id="{818978A6-6A76-4766-A067-DD52BF413A4C}"/>
              </a:ext>
            </a:extLst>
          </p:cNvPr>
          <p:cNvSpPr/>
          <p:nvPr/>
        </p:nvSpPr>
        <p:spPr>
          <a:xfrm>
            <a:off x="6320802" y="6355435"/>
            <a:ext cx="2223686" cy="369332"/>
          </a:xfrm>
          <a:prstGeom prst="rect">
            <a:avLst/>
          </a:prstGeom>
        </p:spPr>
        <p:txBody>
          <a:bodyPr wrap="none">
            <a:spAutoFit/>
          </a:bodyPr>
          <a:lstStyle/>
          <a:p>
            <a:r>
              <a:rPr lang="en-GB" dirty="0"/>
              <a:t>Source: Shen 2020</a:t>
            </a:r>
          </a:p>
        </p:txBody>
      </p:sp>
    </p:spTree>
    <p:extLst>
      <p:ext uri="{BB962C8B-B14F-4D97-AF65-F5344CB8AC3E}">
        <p14:creationId xmlns:p14="http://schemas.microsoft.com/office/powerpoint/2010/main" val="1286446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840098-43B2-4766-85D1-04E0592FBC0E}"/>
              </a:ext>
            </a:extLst>
          </p:cNvPr>
          <p:cNvSpPr>
            <a:spLocks noGrp="1"/>
          </p:cNvSpPr>
          <p:nvPr>
            <p:ph type="body" sz="quarter" idx="13"/>
          </p:nvPr>
        </p:nvSpPr>
        <p:spPr>
          <a:xfrm>
            <a:off x="431999" y="892324"/>
            <a:ext cx="7418105" cy="251999"/>
          </a:xfrm>
        </p:spPr>
        <p:txBody>
          <a:bodyPr/>
          <a:lstStyle/>
          <a:p>
            <a:endParaRPr lang="en-GB" dirty="0"/>
          </a:p>
          <a:p>
            <a:r>
              <a:rPr lang="en-GB" sz="2000" dirty="0"/>
              <a:t>Project construction  </a:t>
            </a:r>
          </a:p>
          <a:p>
            <a:endParaRPr lang="en-GB" dirty="0"/>
          </a:p>
        </p:txBody>
      </p:sp>
      <p:sp>
        <p:nvSpPr>
          <p:cNvPr id="3" name="Title 2">
            <a:extLst>
              <a:ext uri="{FF2B5EF4-FFF2-40B4-BE49-F238E27FC236}">
                <a16:creationId xmlns:a16="http://schemas.microsoft.com/office/drawing/2014/main" id="{BEA559E8-14ED-4676-B08B-CCE1C226C093}"/>
              </a:ext>
            </a:extLst>
          </p:cNvPr>
          <p:cNvSpPr>
            <a:spLocks noGrp="1"/>
          </p:cNvSpPr>
          <p:nvPr>
            <p:ph type="ctrTitle"/>
          </p:nvPr>
        </p:nvSpPr>
        <p:spPr>
          <a:xfrm>
            <a:off x="431998" y="230616"/>
            <a:ext cx="6967091" cy="524835"/>
          </a:xfrm>
        </p:spPr>
        <p:txBody>
          <a:bodyPr/>
          <a:lstStyle/>
          <a:p>
            <a:r>
              <a:rPr lang="en-GB" sz="2400" dirty="0"/>
              <a:t>Chinese involvement in Africa’s energy  sector </a:t>
            </a:r>
          </a:p>
        </p:txBody>
      </p:sp>
      <p:sp>
        <p:nvSpPr>
          <p:cNvPr id="4" name="Content Placeholder 3">
            <a:extLst>
              <a:ext uri="{FF2B5EF4-FFF2-40B4-BE49-F238E27FC236}">
                <a16:creationId xmlns:a16="http://schemas.microsoft.com/office/drawing/2014/main" id="{006E35EB-8403-475A-81B3-828AF3A32130}"/>
              </a:ext>
            </a:extLst>
          </p:cNvPr>
          <p:cNvSpPr>
            <a:spLocks noGrp="1"/>
          </p:cNvSpPr>
          <p:nvPr>
            <p:ph idx="1"/>
          </p:nvPr>
        </p:nvSpPr>
        <p:spPr>
          <a:xfrm>
            <a:off x="262966" y="1281196"/>
            <a:ext cx="4199977" cy="5214348"/>
          </a:xfrm>
        </p:spPr>
        <p:txBody>
          <a:bodyPr/>
          <a:lstStyle/>
          <a:p>
            <a:pPr marL="285750" indent="-285750">
              <a:buFont typeface="Arial" panose="020B0604020202020204" pitchFamily="34" charset="0"/>
              <a:buChar char="•"/>
            </a:pPr>
            <a:r>
              <a:rPr lang="en-GB" sz="1600" dirty="0"/>
              <a:t>Contracted to build 17GW new generation capacity between 2010 and 2020. </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Eastern and Southern Africa dominates the new capacity additions at 5.5GW each, followed by 4.2GW in Western Africa and 1.3GW in Central Africa. </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More than 90% of Chinese-built power projects were contracted to Chinese SOEs. 80% of these projects were financed by debt financing mainly EXIM &amp; CDB. </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Hydropower dominated the new additions at 49%, followed by coal power plants (largely in South Africa) at 20%. Gas power plants were at 19%, oil fired plants at 5% while wind, solar, biomass and waste additions were at 7%. </a:t>
            </a:r>
          </a:p>
        </p:txBody>
      </p:sp>
      <p:sp>
        <p:nvSpPr>
          <p:cNvPr id="5" name="Rectangle 4">
            <a:extLst>
              <a:ext uri="{FF2B5EF4-FFF2-40B4-BE49-F238E27FC236}">
                <a16:creationId xmlns:a16="http://schemas.microsoft.com/office/drawing/2014/main" id="{01E05843-9343-47EC-86F1-2834B967F74A}"/>
              </a:ext>
            </a:extLst>
          </p:cNvPr>
          <p:cNvSpPr/>
          <p:nvPr/>
        </p:nvSpPr>
        <p:spPr>
          <a:xfrm>
            <a:off x="7142218" y="6531148"/>
            <a:ext cx="1415772" cy="369332"/>
          </a:xfrm>
          <a:prstGeom prst="rect">
            <a:avLst/>
          </a:prstGeom>
        </p:spPr>
        <p:txBody>
          <a:bodyPr wrap="none">
            <a:spAutoFit/>
          </a:bodyPr>
          <a:lstStyle/>
          <a:p>
            <a:r>
              <a:rPr lang="en-GB" dirty="0"/>
              <a:t>Source, IEA</a:t>
            </a:r>
          </a:p>
        </p:txBody>
      </p:sp>
      <p:pic>
        <p:nvPicPr>
          <p:cNvPr id="4098" name="Picture 2" descr="How 'Green' Is Hydropower? - EcoWatch">
            <a:extLst>
              <a:ext uri="{FF2B5EF4-FFF2-40B4-BE49-F238E27FC236}">
                <a16:creationId xmlns:a16="http://schemas.microsoft.com/office/drawing/2014/main" id="{C75FD38E-C859-44B9-A965-B8B1790E8C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726" y="892324"/>
            <a:ext cx="2081475" cy="138512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Guest post: Why German coal power is falling fast in 2019">
            <a:extLst>
              <a:ext uri="{FF2B5EF4-FFF2-40B4-BE49-F238E27FC236}">
                <a16:creationId xmlns:a16="http://schemas.microsoft.com/office/drawing/2014/main" id="{146975B9-6553-429F-9EA6-4A874643CF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0822" y="2300418"/>
            <a:ext cx="2011845" cy="104461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Why oil and gas will continue to power the world for decades - Canadian  Fuels Association">
            <a:extLst>
              <a:ext uri="{FF2B5EF4-FFF2-40B4-BE49-F238E27FC236}">
                <a16:creationId xmlns:a16="http://schemas.microsoft.com/office/drawing/2014/main" id="{8080607F-2A08-4CE7-967A-72FEC4AC97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5931" y="3416355"/>
            <a:ext cx="1958270" cy="116419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New report envisages 10-fold increase in global wind power by 2050">
            <a:extLst>
              <a:ext uri="{FF2B5EF4-FFF2-40B4-BE49-F238E27FC236}">
                <a16:creationId xmlns:a16="http://schemas.microsoft.com/office/drawing/2014/main" id="{435FAAB3-69E9-4A80-AC2C-AD2A348892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4338" y="4651875"/>
            <a:ext cx="2134080" cy="95555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Understanding high temperatures and solar power generation - 3E">
            <a:extLst>
              <a:ext uri="{FF2B5EF4-FFF2-40B4-BE49-F238E27FC236}">
                <a16:creationId xmlns:a16="http://schemas.microsoft.com/office/drawing/2014/main" id="{A8C29566-014E-4793-8A8D-BD63A6CE5E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94283" y="5298951"/>
            <a:ext cx="2224888" cy="1044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218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840098-43B2-4766-85D1-04E0592FBC0E}"/>
              </a:ext>
            </a:extLst>
          </p:cNvPr>
          <p:cNvSpPr>
            <a:spLocks noGrp="1"/>
          </p:cNvSpPr>
          <p:nvPr>
            <p:ph type="body" sz="quarter" idx="13"/>
          </p:nvPr>
        </p:nvSpPr>
        <p:spPr>
          <a:xfrm>
            <a:off x="372023" y="892324"/>
            <a:ext cx="3200434" cy="251999"/>
          </a:xfrm>
        </p:spPr>
        <p:txBody>
          <a:bodyPr/>
          <a:lstStyle/>
          <a:p>
            <a:endParaRPr lang="en-GB" dirty="0"/>
          </a:p>
          <a:p>
            <a:r>
              <a:rPr lang="en-GB" dirty="0"/>
              <a:t>Technology supply </a:t>
            </a:r>
          </a:p>
          <a:p>
            <a:endParaRPr lang="en-GB" dirty="0"/>
          </a:p>
        </p:txBody>
      </p:sp>
      <p:sp>
        <p:nvSpPr>
          <p:cNvPr id="3" name="Title 2">
            <a:extLst>
              <a:ext uri="{FF2B5EF4-FFF2-40B4-BE49-F238E27FC236}">
                <a16:creationId xmlns:a16="http://schemas.microsoft.com/office/drawing/2014/main" id="{BEA559E8-14ED-4676-B08B-CCE1C226C093}"/>
              </a:ext>
            </a:extLst>
          </p:cNvPr>
          <p:cNvSpPr>
            <a:spLocks noGrp="1"/>
          </p:cNvSpPr>
          <p:nvPr>
            <p:ph type="ctrTitle"/>
          </p:nvPr>
        </p:nvSpPr>
        <p:spPr>
          <a:xfrm>
            <a:off x="416082" y="230616"/>
            <a:ext cx="7150788" cy="524835"/>
          </a:xfrm>
        </p:spPr>
        <p:txBody>
          <a:bodyPr/>
          <a:lstStyle/>
          <a:p>
            <a:r>
              <a:rPr lang="en-GB" sz="2400" dirty="0"/>
              <a:t>Chinese involvement in Africa’s energy  sector </a:t>
            </a:r>
          </a:p>
        </p:txBody>
      </p:sp>
      <p:graphicFrame>
        <p:nvGraphicFramePr>
          <p:cNvPr id="5" name="Content Placeholder 4">
            <a:extLst>
              <a:ext uri="{FF2B5EF4-FFF2-40B4-BE49-F238E27FC236}">
                <a16:creationId xmlns:a16="http://schemas.microsoft.com/office/drawing/2014/main" id="{B3E975B2-ADA6-464E-9B41-AF0831573A54}"/>
              </a:ext>
            </a:extLst>
          </p:cNvPr>
          <p:cNvGraphicFramePr>
            <a:graphicFrameLocks noGrp="1"/>
          </p:cNvGraphicFramePr>
          <p:nvPr>
            <p:ph idx="1"/>
          </p:nvPr>
        </p:nvGraphicFramePr>
        <p:xfrm>
          <a:off x="371475" y="1401088"/>
          <a:ext cx="8264524" cy="4974059"/>
        </p:xfrm>
        <a:graphic>
          <a:graphicData uri="http://schemas.openxmlformats.org/drawingml/2006/table">
            <a:tbl>
              <a:tblPr>
                <a:tableStyleId>{F5AB1C69-6EDB-4FF4-983F-18BD219EF322}</a:tableStyleId>
              </a:tblPr>
              <a:tblGrid>
                <a:gridCol w="1474630">
                  <a:extLst>
                    <a:ext uri="{9D8B030D-6E8A-4147-A177-3AD203B41FA5}">
                      <a16:colId xmlns:a16="http://schemas.microsoft.com/office/drawing/2014/main" val="1254786838"/>
                    </a:ext>
                  </a:extLst>
                </a:gridCol>
                <a:gridCol w="1474630">
                  <a:extLst>
                    <a:ext uri="{9D8B030D-6E8A-4147-A177-3AD203B41FA5}">
                      <a16:colId xmlns:a16="http://schemas.microsoft.com/office/drawing/2014/main" val="2784244463"/>
                    </a:ext>
                  </a:extLst>
                </a:gridCol>
                <a:gridCol w="989906">
                  <a:extLst>
                    <a:ext uri="{9D8B030D-6E8A-4147-A177-3AD203B41FA5}">
                      <a16:colId xmlns:a16="http://schemas.microsoft.com/office/drawing/2014/main" val="1882386986"/>
                    </a:ext>
                  </a:extLst>
                </a:gridCol>
                <a:gridCol w="2162679">
                  <a:extLst>
                    <a:ext uri="{9D8B030D-6E8A-4147-A177-3AD203B41FA5}">
                      <a16:colId xmlns:a16="http://schemas.microsoft.com/office/drawing/2014/main" val="3921721873"/>
                    </a:ext>
                  </a:extLst>
                </a:gridCol>
                <a:gridCol w="2162679">
                  <a:extLst>
                    <a:ext uri="{9D8B030D-6E8A-4147-A177-3AD203B41FA5}">
                      <a16:colId xmlns:a16="http://schemas.microsoft.com/office/drawing/2014/main" val="2083865636"/>
                    </a:ext>
                  </a:extLst>
                </a:gridCol>
              </a:tblGrid>
              <a:tr h="195525">
                <a:tc>
                  <a:txBody>
                    <a:bodyPr/>
                    <a:lstStyle/>
                    <a:p>
                      <a:pPr>
                        <a:lnSpc>
                          <a:spcPct val="107000"/>
                        </a:lnSpc>
                        <a:spcAft>
                          <a:spcPts val="800"/>
                        </a:spcAft>
                      </a:pPr>
                      <a:r>
                        <a:rPr lang="en-GB" sz="1000" b="1" dirty="0">
                          <a:effectLst/>
                        </a:rPr>
                        <a:t>Country</a:t>
                      </a:r>
                      <a:endParaRPr lang="en-GB"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tc>
                  <a:txBody>
                    <a:bodyPr/>
                    <a:lstStyle/>
                    <a:p>
                      <a:pPr>
                        <a:lnSpc>
                          <a:spcPct val="107000"/>
                        </a:lnSpc>
                        <a:spcAft>
                          <a:spcPts val="800"/>
                        </a:spcAft>
                      </a:pPr>
                      <a:r>
                        <a:rPr lang="en-GB" sz="1000" b="1" dirty="0">
                          <a:effectLst/>
                        </a:rPr>
                        <a:t>Plant</a:t>
                      </a:r>
                      <a:endParaRPr lang="en-GB"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tc>
                  <a:txBody>
                    <a:bodyPr/>
                    <a:lstStyle/>
                    <a:p>
                      <a:pPr>
                        <a:lnSpc>
                          <a:spcPct val="107000"/>
                        </a:lnSpc>
                        <a:spcAft>
                          <a:spcPts val="800"/>
                        </a:spcAft>
                      </a:pPr>
                      <a:r>
                        <a:rPr lang="en-GB" sz="1000" b="1" dirty="0">
                          <a:effectLst/>
                        </a:rPr>
                        <a:t>Capacity MW </a:t>
                      </a:r>
                      <a:endParaRPr lang="en-GB"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tc>
                  <a:txBody>
                    <a:bodyPr/>
                    <a:lstStyle/>
                    <a:p>
                      <a:pPr>
                        <a:lnSpc>
                          <a:spcPct val="107000"/>
                        </a:lnSpc>
                        <a:spcAft>
                          <a:spcPts val="800"/>
                        </a:spcAft>
                      </a:pPr>
                      <a:r>
                        <a:rPr lang="en-GB" sz="1000" b="1" dirty="0">
                          <a:effectLst/>
                        </a:rPr>
                        <a:t>Status </a:t>
                      </a:r>
                      <a:endParaRPr lang="en-GB"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tc>
                  <a:txBody>
                    <a:bodyPr/>
                    <a:lstStyle/>
                    <a:p>
                      <a:pPr>
                        <a:lnSpc>
                          <a:spcPct val="107000"/>
                        </a:lnSpc>
                        <a:spcAft>
                          <a:spcPts val="800"/>
                        </a:spcAft>
                      </a:pPr>
                      <a:r>
                        <a:rPr lang="en-GB" sz="1000" b="1" dirty="0">
                          <a:effectLst/>
                        </a:rPr>
                        <a:t>Chinese involvement </a:t>
                      </a:r>
                      <a:endParaRPr lang="en-GB"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extLst>
                  <a:ext uri="{0D108BD9-81ED-4DB2-BD59-A6C34878D82A}">
                    <a16:rowId xmlns:a16="http://schemas.microsoft.com/office/drawing/2014/main" val="3827293054"/>
                  </a:ext>
                </a:extLst>
              </a:tr>
              <a:tr h="202446">
                <a:tc>
                  <a:txBody>
                    <a:bodyPr/>
                    <a:lstStyle/>
                    <a:p>
                      <a:pPr>
                        <a:lnSpc>
                          <a:spcPct val="107000"/>
                        </a:lnSpc>
                        <a:spcAft>
                          <a:spcPts val="800"/>
                        </a:spcAft>
                      </a:pPr>
                      <a:r>
                        <a:rPr lang="en-GB" sz="1000" b="1" dirty="0">
                          <a:effectLst/>
                        </a:rPr>
                        <a:t>Ethiopia</a:t>
                      </a:r>
                      <a:endParaRPr lang="en-GB"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tc>
                  <a:txBody>
                    <a:bodyPr/>
                    <a:lstStyle/>
                    <a:p>
                      <a:pPr>
                        <a:lnSpc>
                          <a:spcPct val="107000"/>
                        </a:lnSpc>
                        <a:spcAft>
                          <a:spcPts val="800"/>
                        </a:spcAft>
                      </a:pPr>
                      <a:r>
                        <a:rPr lang="en-GB" sz="1000" dirty="0" err="1">
                          <a:effectLst/>
                        </a:rPr>
                        <a:t>Adama</a:t>
                      </a:r>
                      <a:r>
                        <a:rPr lang="en-GB" sz="1000" dirty="0">
                          <a:effectLst/>
                        </a:rPr>
                        <a:t> 1 wind plant </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tc>
                  <a:txBody>
                    <a:bodyPr/>
                    <a:lstStyle/>
                    <a:p>
                      <a:pPr>
                        <a:lnSpc>
                          <a:spcPct val="107000"/>
                        </a:lnSpc>
                        <a:spcAft>
                          <a:spcPts val="800"/>
                        </a:spcAft>
                      </a:pPr>
                      <a:r>
                        <a:rPr lang="en-GB" sz="1000">
                          <a:effectLst/>
                        </a:rPr>
                        <a:t>51</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tc>
                  <a:txBody>
                    <a:bodyPr/>
                    <a:lstStyle/>
                    <a:p>
                      <a:pPr>
                        <a:lnSpc>
                          <a:spcPct val="107000"/>
                        </a:lnSpc>
                        <a:spcAft>
                          <a:spcPts val="800"/>
                        </a:spcAft>
                      </a:pPr>
                      <a:r>
                        <a:rPr lang="en-GB" sz="1000">
                          <a:effectLst/>
                        </a:rPr>
                        <a:t>Completed </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tc>
                  <a:txBody>
                    <a:bodyPr/>
                    <a:lstStyle/>
                    <a:p>
                      <a:pPr>
                        <a:lnSpc>
                          <a:spcPct val="107000"/>
                        </a:lnSpc>
                        <a:spcAft>
                          <a:spcPts val="800"/>
                        </a:spcAft>
                      </a:pPr>
                      <a:r>
                        <a:rPr lang="en-GB" sz="1000" dirty="0">
                          <a:effectLst/>
                        </a:rPr>
                        <a:t>EPC+ financing+ technology supply</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extLst>
                  <a:ext uri="{0D108BD9-81ED-4DB2-BD59-A6C34878D82A}">
                    <a16:rowId xmlns:a16="http://schemas.microsoft.com/office/drawing/2014/main" val="2095877845"/>
                  </a:ext>
                </a:extLst>
              </a:tr>
              <a:tr h="202446">
                <a:tc rowSpan="2">
                  <a:txBody>
                    <a:bodyPr/>
                    <a:lstStyle/>
                    <a:p>
                      <a:pPr>
                        <a:lnSpc>
                          <a:spcPct val="107000"/>
                        </a:lnSpc>
                        <a:spcAft>
                          <a:spcPts val="800"/>
                        </a:spcAft>
                      </a:pPr>
                      <a:r>
                        <a:rPr lang="en-GB" sz="1000" b="1" dirty="0">
                          <a:effectLst/>
                        </a:rPr>
                        <a:t> </a:t>
                      </a:r>
                      <a:endParaRPr lang="en-GB"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tc>
                  <a:txBody>
                    <a:bodyPr/>
                    <a:lstStyle/>
                    <a:p>
                      <a:pPr>
                        <a:lnSpc>
                          <a:spcPct val="107000"/>
                        </a:lnSpc>
                        <a:spcAft>
                          <a:spcPts val="800"/>
                        </a:spcAft>
                      </a:pPr>
                      <a:r>
                        <a:rPr lang="en-GB" sz="1000" dirty="0">
                          <a:effectLst/>
                        </a:rPr>
                        <a:t>Adama II wind plant</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tc>
                  <a:txBody>
                    <a:bodyPr/>
                    <a:lstStyle/>
                    <a:p>
                      <a:pPr>
                        <a:lnSpc>
                          <a:spcPct val="107000"/>
                        </a:lnSpc>
                        <a:spcAft>
                          <a:spcPts val="800"/>
                        </a:spcAft>
                      </a:pPr>
                      <a:r>
                        <a:rPr lang="en-GB" sz="1000">
                          <a:effectLst/>
                        </a:rPr>
                        <a:t>153</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tc>
                  <a:txBody>
                    <a:bodyPr/>
                    <a:lstStyle/>
                    <a:p>
                      <a:pPr>
                        <a:lnSpc>
                          <a:spcPct val="107000"/>
                        </a:lnSpc>
                        <a:spcAft>
                          <a:spcPts val="800"/>
                        </a:spcAft>
                      </a:pPr>
                      <a:r>
                        <a:rPr lang="en-GB" sz="1000">
                          <a:effectLst/>
                        </a:rPr>
                        <a:t>Completed</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tc>
                  <a:txBody>
                    <a:bodyPr/>
                    <a:lstStyle/>
                    <a:p>
                      <a:pPr>
                        <a:lnSpc>
                          <a:spcPct val="107000"/>
                        </a:lnSpc>
                        <a:spcAft>
                          <a:spcPts val="800"/>
                        </a:spcAft>
                      </a:pPr>
                      <a:r>
                        <a:rPr lang="en-GB" sz="1000" dirty="0">
                          <a:effectLst/>
                        </a:rPr>
                        <a:t>EPC+ financing + technology supply</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extLst>
                  <a:ext uri="{0D108BD9-81ED-4DB2-BD59-A6C34878D82A}">
                    <a16:rowId xmlns:a16="http://schemas.microsoft.com/office/drawing/2014/main" val="3820601760"/>
                  </a:ext>
                </a:extLst>
              </a:tr>
              <a:tr h="202446">
                <a:tc vMerge="1">
                  <a:txBody>
                    <a:bodyPr/>
                    <a:lstStyle/>
                    <a:p>
                      <a:endParaRPr lang="en-GB"/>
                    </a:p>
                  </a:txBody>
                  <a:tcPr/>
                </a:tc>
                <a:tc>
                  <a:txBody>
                    <a:bodyPr/>
                    <a:lstStyle/>
                    <a:p>
                      <a:pPr>
                        <a:lnSpc>
                          <a:spcPct val="107000"/>
                        </a:lnSpc>
                        <a:spcAft>
                          <a:spcPts val="800"/>
                        </a:spcAft>
                      </a:pPr>
                      <a:r>
                        <a:rPr lang="en-GB" sz="1000" dirty="0" err="1">
                          <a:effectLst/>
                        </a:rPr>
                        <a:t>Aysha</a:t>
                      </a:r>
                      <a:r>
                        <a:rPr lang="en-GB" sz="1000" dirty="0">
                          <a:effectLst/>
                        </a:rPr>
                        <a:t> II wind plant</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tc>
                  <a:txBody>
                    <a:bodyPr/>
                    <a:lstStyle/>
                    <a:p>
                      <a:pPr>
                        <a:lnSpc>
                          <a:spcPct val="107000"/>
                        </a:lnSpc>
                        <a:spcAft>
                          <a:spcPts val="800"/>
                        </a:spcAft>
                      </a:pPr>
                      <a:r>
                        <a:rPr lang="en-GB" sz="1000">
                          <a:effectLst/>
                        </a:rPr>
                        <a:t>120</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tc>
                  <a:txBody>
                    <a:bodyPr/>
                    <a:lstStyle/>
                    <a:p>
                      <a:pPr>
                        <a:lnSpc>
                          <a:spcPct val="107000"/>
                        </a:lnSpc>
                        <a:spcAft>
                          <a:spcPts val="800"/>
                        </a:spcAft>
                      </a:pPr>
                      <a:r>
                        <a:rPr lang="en-GB" sz="1000">
                          <a:effectLst/>
                        </a:rPr>
                        <a:t>Under construction </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tc>
                  <a:txBody>
                    <a:bodyPr/>
                    <a:lstStyle/>
                    <a:p>
                      <a:pPr>
                        <a:lnSpc>
                          <a:spcPct val="107000"/>
                        </a:lnSpc>
                        <a:spcAft>
                          <a:spcPts val="800"/>
                        </a:spcAft>
                      </a:pPr>
                      <a:r>
                        <a:rPr lang="en-GB" sz="1000" dirty="0">
                          <a:effectLst/>
                        </a:rPr>
                        <a:t>EPC+ financing +technology supply</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extLst>
                  <a:ext uri="{0D108BD9-81ED-4DB2-BD59-A6C34878D82A}">
                    <a16:rowId xmlns:a16="http://schemas.microsoft.com/office/drawing/2014/main" val="18723142"/>
                  </a:ext>
                </a:extLst>
              </a:tr>
              <a:tr h="326740">
                <a:tc>
                  <a:txBody>
                    <a:bodyPr/>
                    <a:lstStyle/>
                    <a:p>
                      <a:pPr>
                        <a:lnSpc>
                          <a:spcPct val="107000"/>
                        </a:lnSpc>
                        <a:spcAft>
                          <a:spcPts val="800"/>
                        </a:spcAft>
                      </a:pPr>
                      <a:r>
                        <a:rPr lang="en-GB" sz="1000" b="1" dirty="0">
                          <a:effectLst/>
                        </a:rPr>
                        <a:t>Egypt </a:t>
                      </a:r>
                      <a:endParaRPr lang="en-GB"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tc>
                  <a:txBody>
                    <a:bodyPr/>
                    <a:lstStyle/>
                    <a:p>
                      <a:pPr>
                        <a:lnSpc>
                          <a:spcPct val="107000"/>
                        </a:lnSpc>
                        <a:spcAft>
                          <a:spcPts val="800"/>
                        </a:spcAft>
                      </a:pPr>
                      <a:r>
                        <a:rPr lang="en-GB" sz="1000" dirty="0" err="1">
                          <a:effectLst/>
                        </a:rPr>
                        <a:t>Benban</a:t>
                      </a:r>
                      <a:r>
                        <a:rPr lang="en-GB" sz="1000" dirty="0">
                          <a:effectLst/>
                        </a:rPr>
                        <a:t> solar plant </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tc>
                  <a:txBody>
                    <a:bodyPr/>
                    <a:lstStyle/>
                    <a:p>
                      <a:pPr>
                        <a:lnSpc>
                          <a:spcPct val="107000"/>
                        </a:lnSpc>
                        <a:spcAft>
                          <a:spcPts val="800"/>
                        </a:spcAft>
                      </a:pPr>
                      <a:r>
                        <a:rPr lang="en-US" sz="1000" dirty="0">
                          <a:effectLst/>
                        </a:rPr>
                        <a:t>251.5</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tc>
                  <a:txBody>
                    <a:bodyPr/>
                    <a:lstStyle/>
                    <a:p>
                      <a:pPr>
                        <a:lnSpc>
                          <a:spcPct val="107000"/>
                        </a:lnSpc>
                        <a:spcAft>
                          <a:spcPts val="800"/>
                        </a:spcAft>
                      </a:pPr>
                      <a:r>
                        <a:rPr lang="en-GB" sz="1000">
                          <a:effectLst/>
                        </a:rPr>
                        <a:t>Under construction </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tc>
                  <a:txBody>
                    <a:bodyPr/>
                    <a:lstStyle/>
                    <a:p>
                      <a:pPr>
                        <a:lnSpc>
                          <a:spcPct val="107000"/>
                        </a:lnSpc>
                        <a:spcAft>
                          <a:spcPts val="800"/>
                        </a:spcAft>
                      </a:pPr>
                      <a:r>
                        <a:rPr lang="en-GB" sz="1000" dirty="0">
                          <a:effectLst/>
                        </a:rPr>
                        <a:t>Project financing and supplying of technology </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extLst>
                  <a:ext uri="{0D108BD9-81ED-4DB2-BD59-A6C34878D82A}">
                    <a16:rowId xmlns:a16="http://schemas.microsoft.com/office/drawing/2014/main" val="2550705683"/>
                  </a:ext>
                </a:extLst>
              </a:tr>
              <a:tr h="326740">
                <a:tc rowSpan="10">
                  <a:txBody>
                    <a:bodyPr/>
                    <a:lstStyle/>
                    <a:p>
                      <a:pPr>
                        <a:lnSpc>
                          <a:spcPct val="107000"/>
                        </a:lnSpc>
                        <a:spcAft>
                          <a:spcPts val="800"/>
                        </a:spcAft>
                      </a:pPr>
                      <a:r>
                        <a:rPr lang="en-GB" sz="1000" b="1" dirty="0">
                          <a:effectLst/>
                        </a:rPr>
                        <a:t>South Africa</a:t>
                      </a:r>
                      <a:endParaRPr lang="en-GB"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tc>
                  <a:txBody>
                    <a:bodyPr/>
                    <a:lstStyle/>
                    <a:p>
                      <a:pPr>
                        <a:lnSpc>
                          <a:spcPct val="107000"/>
                        </a:lnSpc>
                        <a:spcAft>
                          <a:spcPts val="800"/>
                        </a:spcAft>
                      </a:pPr>
                      <a:r>
                        <a:rPr lang="en-GB" sz="1000" dirty="0">
                          <a:effectLst/>
                        </a:rPr>
                        <a:t>De Aar phase 1 and 2 wind farms</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tc>
                  <a:txBody>
                    <a:bodyPr/>
                    <a:lstStyle/>
                    <a:p>
                      <a:pPr>
                        <a:lnSpc>
                          <a:spcPct val="107000"/>
                        </a:lnSpc>
                        <a:spcAft>
                          <a:spcPts val="800"/>
                        </a:spcAft>
                      </a:pPr>
                      <a:r>
                        <a:rPr lang="en-GB" sz="1000" dirty="0">
                          <a:effectLst/>
                        </a:rPr>
                        <a:t>244</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tc>
                  <a:txBody>
                    <a:bodyPr/>
                    <a:lstStyle/>
                    <a:p>
                      <a:pPr>
                        <a:lnSpc>
                          <a:spcPct val="107000"/>
                        </a:lnSpc>
                        <a:spcAft>
                          <a:spcPts val="800"/>
                        </a:spcAft>
                      </a:pPr>
                      <a:r>
                        <a:rPr lang="en-GB" sz="1000" dirty="0">
                          <a:effectLst/>
                        </a:rPr>
                        <a:t>Completed </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tc>
                  <a:txBody>
                    <a:bodyPr/>
                    <a:lstStyle/>
                    <a:p>
                      <a:pPr>
                        <a:lnSpc>
                          <a:spcPct val="107000"/>
                        </a:lnSpc>
                        <a:spcAft>
                          <a:spcPts val="800"/>
                        </a:spcAft>
                      </a:pPr>
                      <a:r>
                        <a:rPr lang="en-GB" sz="1000" dirty="0">
                          <a:effectLst/>
                        </a:rPr>
                        <a:t>Project developer/sponsor</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extLst>
                  <a:ext uri="{0D108BD9-81ED-4DB2-BD59-A6C34878D82A}">
                    <a16:rowId xmlns:a16="http://schemas.microsoft.com/office/drawing/2014/main" val="2888865430"/>
                  </a:ext>
                </a:extLst>
              </a:tr>
              <a:tr h="326740">
                <a:tc vMerge="1">
                  <a:txBody>
                    <a:bodyPr/>
                    <a:lstStyle/>
                    <a:p>
                      <a:endParaRPr lang="en-GB"/>
                    </a:p>
                  </a:txBody>
                  <a:tcPr/>
                </a:tc>
                <a:tc>
                  <a:txBody>
                    <a:bodyPr/>
                    <a:lstStyle/>
                    <a:p>
                      <a:pPr>
                        <a:lnSpc>
                          <a:spcPct val="107000"/>
                        </a:lnSpc>
                        <a:spcAft>
                          <a:spcPts val="800"/>
                        </a:spcAft>
                      </a:pPr>
                      <a:r>
                        <a:rPr lang="en-GB" sz="1000" dirty="0">
                          <a:effectLst/>
                        </a:rPr>
                        <a:t>The Golden Valley wind plant</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tc>
                  <a:txBody>
                    <a:bodyPr/>
                    <a:lstStyle/>
                    <a:p>
                      <a:pPr>
                        <a:lnSpc>
                          <a:spcPct val="107000"/>
                        </a:lnSpc>
                        <a:spcAft>
                          <a:spcPts val="800"/>
                        </a:spcAft>
                      </a:pPr>
                      <a:r>
                        <a:rPr lang="en-GB" sz="1000">
                          <a:effectLst/>
                        </a:rPr>
                        <a:t>120</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tc>
                  <a:txBody>
                    <a:bodyPr/>
                    <a:lstStyle/>
                    <a:p>
                      <a:pPr>
                        <a:lnSpc>
                          <a:spcPct val="107000"/>
                        </a:lnSpc>
                        <a:spcAft>
                          <a:spcPts val="800"/>
                        </a:spcAft>
                      </a:pPr>
                      <a:r>
                        <a:rPr lang="en-GB" sz="1000">
                          <a:effectLst/>
                        </a:rPr>
                        <a:t>Under construction </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tc>
                  <a:txBody>
                    <a:bodyPr/>
                    <a:lstStyle/>
                    <a:p>
                      <a:pPr>
                        <a:lnSpc>
                          <a:spcPct val="107000"/>
                        </a:lnSpc>
                        <a:spcAft>
                          <a:spcPts val="800"/>
                        </a:spcAft>
                      </a:pPr>
                      <a:r>
                        <a:rPr lang="en-GB" sz="1000" dirty="0">
                          <a:effectLst/>
                        </a:rPr>
                        <a:t>Technology supplier</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extLst>
                  <a:ext uri="{0D108BD9-81ED-4DB2-BD59-A6C34878D82A}">
                    <a16:rowId xmlns:a16="http://schemas.microsoft.com/office/drawing/2014/main" val="3123718961"/>
                  </a:ext>
                </a:extLst>
              </a:tr>
              <a:tr h="202446">
                <a:tc vMerge="1">
                  <a:txBody>
                    <a:bodyPr/>
                    <a:lstStyle/>
                    <a:p>
                      <a:endParaRPr lang="en-GB"/>
                    </a:p>
                  </a:txBody>
                  <a:tcPr/>
                </a:tc>
                <a:tc>
                  <a:txBody>
                    <a:bodyPr/>
                    <a:lstStyle/>
                    <a:p>
                      <a:pPr>
                        <a:lnSpc>
                          <a:spcPct val="107000"/>
                        </a:lnSpc>
                        <a:spcAft>
                          <a:spcPts val="800"/>
                        </a:spcAft>
                      </a:pPr>
                      <a:r>
                        <a:rPr lang="en-GB" sz="1000" dirty="0">
                          <a:effectLst/>
                        </a:rPr>
                        <a:t>Excelsior wind plant</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tc>
                  <a:txBody>
                    <a:bodyPr/>
                    <a:lstStyle/>
                    <a:p>
                      <a:pPr>
                        <a:lnSpc>
                          <a:spcPct val="107000"/>
                        </a:lnSpc>
                        <a:spcAft>
                          <a:spcPts val="800"/>
                        </a:spcAft>
                      </a:pPr>
                      <a:r>
                        <a:rPr lang="en-GB" sz="1000">
                          <a:effectLst/>
                        </a:rPr>
                        <a:t>109</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tc>
                  <a:txBody>
                    <a:bodyPr/>
                    <a:lstStyle/>
                    <a:p>
                      <a:pPr>
                        <a:lnSpc>
                          <a:spcPct val="107000"/>
                        </a:lnSpc>
                        <a:spcAft>
                          <a:spcPts val="800"/>
                        </a:spcAft>
                      </a:pPr>
                      <a:r>
                        <a:rPr lang="en-GB" sz="1000">
                          <a:effectLst/>
                        </a:rPr>
                        <a:t>Under construction</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tc>
                  <a:txBody>
                    <a:bodyPr/>
                    <a:lstStyle/>
                    <a:p>
                      <a:pPr>
                        <a:lnSpc>
                          <a:spcPct val="107000"/>
                        </a:lnSpc>
                        <a:spcAft>
                          <a:spcPts val="800"/>
                        </a:spcAft>
                      </a:pPr>
                      <a:r>
                        <a:rPr lang="en-GB" sz="1000" dirty="0">
                          <a:effectLst/>
                        </a:rPr>
                        <a:t>Technology supplier</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extLst>
                  <a:ext uri="{0D108BD9-81ED-4DB2-BD59-A6C34878D82A}">
                    <a16:rowId xmlns:a16="http://schemas.microsoft.com/office/drawing/2014/main" val="22329195"/>
                  </a:ext>
                </a:extLst>
              </a:tr>
              <a:tr h="326740">
                <a:tc vMerge="1">
                  <a:txBody>
                    <a:bodyPr/>
                    <a:lstStyle/>
                    <a:p>
                      <a:endParaRPr lang="en-GB"/>
                    </a:p>
                  </a:txBody>
                  <a:tcPr/>
                </a:tc>
                <a:tc>
                  <a:txBody>
                    <a:bodyPr/>
                    <a:lstStyle/>
                    <a:p>
                      <a:pPr>
                        <a:lnSpc>
                          <a:spcPct val="107000"/>
                        </a:lnSpc>
                        <a:spcAft>
                          <a:spcPts val="800"/>
                        </a:spcAft>
                      </a:pPr>
                      <a:r>
                        <a:rPr lang="en-GB" sz="1000" dirty="0" err="1">
                          <a:effectLst/>
                        </a:rPr>
                        <a:t>Klipheuwel-Dassiesklip</a:t>
                      </a:r>
                      <a:r>
                        <a:rPr lang="en-GB" sz="1000" dirty="0">
                          <a:effectLst/>
                        </a:rPr>
                        <a:t> wind plant</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tc>
                  <a:txBody>
                    <a:bodyPr/>
                    <a:lstStyle/>
                    <a:p>
                      <a:pPr>
                        <a:lnSpc>
                          <a:spcPct val="107000"/>
                        </a:lnSpc>
                        <a:spcAft>
                          <a:spcPts val="800"/>
                        </a:spcAft>
                      </a:pPr>
                      <a:r>
                        <a:rPr lang="en-GB" sz="1000">
                          <a:effectLst/>
                        </a:rPr>
                        <a:t>27</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tc>
                  <a:txBody>
                    <a:bodyPr/>
                    <a:lstStyle/>
                    <a:p>
                      <a:pPr>
                        <a:lnSpc>
                          <a:spcPct val="107000"/>
                        </a:lnSpc>
                        <a:spcAft>
                          <a:spcPts val="800"/>
                        </a:spcAft>
                      </a:pPr>
                      <a:r>
                        <a:rPr lang="en-GB" sz="1000">
                          <a:effectLst/>
                        </a:rPr>
                        <a:t>Completed</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tc>
                  <a:txBody>
                    <a:bodyPr/>
                    <a:lstStyle/>
                    <a:p>
                      <a:pPr>
                        <a:lnSpc>
                          <a:spcPct val="107000"/>
                        </a:lnSpc>
                        <a:spcAft>
                          <a:spcPts val="800"/>
                        </a:spcAft>
                      </a:pPr>
                      <a:r>
                        <a:rPr lang="en-GB" sz="1000" dirty="0">
                          <a:effectLst/>
                        </a:rPr>
                        <a:t>Technology supplier</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extLst>
                  <a:ext uri="{0D108BD9-81ED-4DB2-BD59-A6C34878D82A}">
                    <a16:rowId xmlns:a16="http://schemas.microsoft.com/office/drawing/2014/main" val="2916958004"/>
                  </a:ext>
                </a:extLst>
              </a:tr>
              <a:tr h="202446">
                <a:tc vMerge="1">
                  <a:txBody>
                    <a:bodyPr/>
                    <a:lstStyle/>
                    <a:p>
                      <a:endParaRPr lang="en-GB"/>
                    </a:p>
                  </a:txBody>
                  <a:tcPr/>
                </a:tc>
                <a:tc>
                  <a:txBody>
                    <a:bodyPr/>
                    <a:lstStyle/>
                    <a:p>
                      <a:pPr>
                        <a:lnSpc>
                          <a:spcPct val="107000"/>
                        </a:lnSpc>
                        <a:spcAft>
                          <a:spcPts val="800"/>
                        </a:spcAft>
                      </a:pPr>
                      <a:r>
                        <a:rPr lang="en-GB" sz="1000" dirty="0">
                          <a:effectLst/>
                        </a:rPr>
                        <a:t>Van </a:t>
                      </a:r>
                      <a:r>
                        <a:rPr lang="en-GB" sz="1000" dirty="0" err="1">
                          <a:effectLst/>
                        </a:rPr>
                        <a:t>Stadens</a:t>
                      </a:r>
                      <a:r>
                        <a:rPr lang="en-GB" sz="1000" dirty="0">
                          <a:effectLst/>
                        </a:rPr>
                        <a:t> wind plant</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tc>
                  <a:txBody>
                    <a:bodyPr/>
                    <a:lstStyle/>
                    <a:p>
                      <a:pPr>
                        <a:lnSpc>
                          <a:spcPct val="107000"/>
                        </a:lnSpc>
                        <a:spcAft>
                          <a:spcPts val="800"/>
                        </a:spcAft>
                      </a:pPr>
                      <a:r>
                        <a:rPr lang="en-GB" sz="1000">
                          <a:effectLst/>
                        </a:rPr>
                        <a:t>27</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tc>
                  <a:txBody>
                    <a:bodyPr/>
                    <a:lstStyle/>
                    <a:p>
                      <a:pPr>
                        <a:lnSpc>
                          <a:spcPct val="107000"/>
                        </a:lnSpc>
                        <a:spcAft>
                          <a:spcPts val="800"/>
                        </a:spcAft>
                      </a:pPr>
                      <a:r>
                        <a:rPr lang="en-GB" sz="1000">
                          <a:effectLst/>
                        </a:rPr>
                        <a:t>Completed</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tc>
                  <a:txBody>
                    <a:bodyPr/>
                    <a:lstStyle/>
                    <a:p>
                      <a:pPr>
                        <a:lnSpc>
                          <a:spcPct val="107000"/>
                        </a:lnSpc>
                        <a:spcAft>
                          <a:spcPts val="800"/>
                        </a:spcAft>
                      </a:pPr>
                      <a:r>
                        <a:rPr lang="en-GB" sz="1000" dirty="0">
                          <a:effectLst/>
                        </a:rPr>
                        <a:t>Technology supplier</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extLst>
                  <a:ext uri="{0D108BD9-81ED-4DB2-BD59-A6C34878D82A}">
                    <a16:rowId xmlns:a16="http://schemas.microsoft.com/office/drawing/2014/main" val="444443228"/>
                  </a:ext>
                </a:extLst>
              </a:tr>
              <a:tr h="202446">
                <a:tc vMerge="1">
                  <a:txBody>
                    <a:bodyPr/>
                    <a:lstStyle/>
                    <a:p>
                      <a:endParaRPr lang="en-GB"/>
                    </a:p>
                  </a:txBody>
                  <a:tcPr/>
                </a:tc>
                <a:tc>
                  <a:txBody>
                    <a:bodyPr/>
                    <a:lstStyle/>
                    <a:p>
                      <a:pPr>
                        <a:lnSpc>
                          <a:spcPct val="107000"/>
                        </a:lnSpc>
                        <a:spcAft>
                          <a:spcPts val="800"/>
                        </a:spcAft>
                      </a:pPr>
                      <a:r>
                        <a:rPr lang="en-GB" sz="1000" dirty="0" err="1">
                          <a:effectLst/>
                        </a:rPr>
                        <a:t>Soutpan</a:t>
                      </a:r>
                      <a:r>
                        <a:rPr lang="en-GB" sz="1000" dirty="0">
                          <a:effectLst/>
                        </a:rPr>
                        <a:t> Solar plant </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tc>
                  <a:txBody>
                    <a:bodyPr/>
                    <a:lstStyle/>
                    <a:p>
                      <a:pPr>
                        <a:lnSpc>
                          <a:spcPct val="107000"/>
                        </a:lnSpc>
                        <a:spcAft>
                          <a:spcPts val="800"/>
                        </a:spcAft>
                      </a:pPr>
                      <a:r>
                        <a:rPr lang="en-GB" sz="1000">
                          <a:effectLst/>
                        </a:rPr>
                        <a:t>31</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tc>
                  <a:txBody>
                    <a:bodyPr/>
                    <a:lstStyle/>
                    <a:p>
                      <a:pPr>
                        <a:lnSpc>
                          <a:spcPct val="107000"/>
                        </a:lnSpc>
                        <a:spcAft>
                          <a:spcPts val="800"/>
                        </a:spcAft>
                      </a:pPr>
                      <a:r>
                        <a:rPr lang="en-GB" sz="1000">
                          <a:effectLst/>
                        </a:rPr>
                        <a:t>Completed </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tc>
                  <a:txBody>
                    <a:bodyPr/>
                    <a:lstStyle/>
                    <a:p>
                      <a:pPr>
                        <a:lnSpc>
                          <a:spcPct val="107000"/>
                        </a:lnSpc>
                        <a:spcAft>
                          <a:spcPts val="800"/>
                        </a:spcAft>
                      </a:pPr>
                      <a:r>
                        <a:rPr lang="en-GB" sz="1000" dirty="0">
                          <a:effectLst/>
                        </a:rPr>
                        <a:t>Equity investor</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extLst>
                  <a:ext uri="{0D108BD9-81ED-4DB2-BD59-A6C34878D82A}">
                    <a16:rowId xmlns:a16="http://schemas.microsoft.com/office/drawing/2014/main" val="1174037129"/>
                  </a:ext>
                </a:extLst>
              </a:tr>
              <a:tr h="202446">
                <a:tc vMerge="1">
                  <a:txBody>
                    <a:bodyPr/>
                    <a:lstStyle/>
                    <a:p>
                      <a:endParaRPr lang="en-GB"/>
                    </a:p>
                  </a:txBody>
                  <a:tcPr/>
                </a:tc>
                <a:tc>
                  <a:txBody>
                    <a:bodyPr/>
                    <a:lstStyle/>
                    <a:p>
                      <a:pPr>
                        <a:lnSpc>
                          <a:spcPct val="107000"/>
                        </a:lnSpc>
                        <a:spcAft>
                          <a:spcPts val="800"/>
                        </a:spcAft>
                      </a:pPr>
                      <a:r>
                        <a:rPr lang="en-GB" sz="1000" dirty="0">
                          <a:effectLst/>
                        </a:rPr>
                        <a:t>Witkop solar plant </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tc>
                  <a:txBody>
                    <a:bodyPr/>
                    <a:lstStyle/>
                    <a:p>
                      <a:pPr>
                        <a:lnSpc>
                          <a:spcPct val="107000"/>
                        </a:lnSpc>
                        <a:spcAft>
                          <a:spcPts val="800"/>
                        </a:spcAft>
                      </a:pPr>
                      <a:r>
                        <a:rPr lang="en-GB" sz="1000">
                          <a:effectLst/>
                        </a:rPr>
                        <a:t>30</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tc>
                  <a:txBody>
                    <a:bodyPr/>
                    <a:lstStyle/>
                    <a:p>
                      <a:pPr>
                        <a:lnSpc>
                          <a:spcPct val="107000"/>
                        </a:lnSpc>
                        <a:spcAft>
                          <a:spcPts val="800"/>
                        </a:spcAft>
                      </a:pPr>
                      <a:r>
                        <a:rPr lang="en-GB" sz="1000">
                          <a:effectLst/>
                        </a:rPr>
                        <a:t>Completed </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tc>
                  <a:txBody>
                    <a:bodyPr/>
                    <a:lstStyle/>
                    <a:p>
                      <a:pPr>
                        <a:lnSpc>
                          <a:spcPct val="107000"/>
                        </a:lnSpc>
                        <a:spcAft>
                          <a:spcPts val="800"/>
                        </a:spcAft>
                      </a:pPr>
                      <a:r>
                        <a:rPr lang="en-GB" sz="1000" dirty="0">
                          <a:effectLst/>
                        </a:rPr>
                        <a:t>Equity investor </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extLst>
                  <a:ext uri="{0D108BD9-81ED-4DB2-BD59-A6C34878D82A}">
                    <a16:rowId xmlns:a16="http://schemas.microsoft.com/office/drawing/2014/main" val="2423624455"/>
                  </a:ext>
                </a:extLst>
              </a:tr>
              <a:tr h="202446">
                <a:tc vMerge="1">
                  <a:txBody>
                    <a:bodyPr/>
                    <a:lstStyle/>
                    <a:p>
                      <a:endParaRPr lang="en-GB"/>
                    </a:p>
                  </a:txBody>
                  <a:tcPr/>
                </a:tc>
                <a:tc>
                  <a:txBody>
                    <a:bodyPr/>
                    <a:lstStyle/>
                    <a:p>
                      <a:pPr>
                        <a:lnSpc>
                          <a:spcPct val="107000"/>
                        </a:lnSpc>
                        <a:spcAft>
                          <a:spcPts val="800"/>
                        </a:spcAft>
                      </a:pPr>
                      <a:r>
                        <a:rPr lang="en-GB" sz="1000" dirty="0">
                          <a:effectLst/>
                        </a:rPr>
                        <a:t>Lesedi solar plant </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tc>
                  <a:txBody>
                    <a:bodyPr/>
                    <a:lstStyle/>
                    <a:p>
                      <a:pPr>
                        <a:lnSpc>
                          <a:spcPct val="107000"/>
                        </a:lnSpc>
                        <a:spcAft>
                          <a:spcPts val="800"/>
                        </a:spcAft>
                      </a:pPr>
                      <a:r>
                        <a:rPr lang="en-GB" sz="1000">
                          <a:effectLst/>
                        </a:rPr>
                        <a:t>75</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tc>
                  <a:txBody>
                    <a:bodyPr/>
                    <a:lstStyle/>
                    <a:p>
                      <a:pPr>
                        <a:lnSpc>
                          <a:spcPct val="107000"/>
                        </a:lnSpc>
                        <a:spcAft>
                          <a:spcPts val="800"/>
                        </a:spcAft>
                      </a:pPr>
                      <a:r>
                        <a:rPr lang="en-GB" sz="1000">
                          <a:effectLst/>
                        </a:rPr>
                        <a:t>Completed </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tc>
                  <a:txBody>
                    <a:bodyPr/>
                    <a:lstStyle/>
                    <a:p>
                      <a:pPr>
                        <a:lnSpc>
                          <a:spcPct val="107000"/>
                        </a:lnSpc>
                        <a:spcAft>
                          <a:spcPts val="800"/>
                        </a:spcAft>
                      </a:pPr>
                      <a:r>
                        <a:rPr lang="en-GB" sz="1000">
                          <a:effectLst/>
                        </a:rPr>
                        <a:t>Technology supplier</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extLst>
                  <a:ext uri="{0D108BD9-81ED-4DB2-BD59-A6C34878D82A}">
                    <a16:rowId xmlns:a16="http://schemas.microsoft.com/office/drawing/2014/main" val="2958665267"/>
                  </a:ext>
                </a:extLst>
              </a:tr>
              <a:tr h="202446">
                <a:tc vMerge="1">
                  <a:txBody>
                    <a:bodyPr/>
                    <a:lstStyle/>
                    <a:p>
                      <a:endParaRPr lang="en-GB"/>
                    </a:p>
                  </a:txBody>
                  <a:tcPr/>
                </a:tc>
                <a:tc>
                  <a:txBody>
                    <a:bodyPr/>
                    <a:lstStyle/>
                    <a:p>
                      <a:pPr>
                        <a:lnSpc>
                          <a:spcPct val="107000"/>
                        </a:lnSpc>
                        <a:spcAft>
                          <a:spcPts val="800"/>
                        </a:spcAft>
                      </a:pPr>
                      <a:r>
                        <a:rPr lang="en-GB" sz="1000" dirty="0" err="1">
                          <a:effectLst/>
                        </a:rPr>
                        <a:t>Letsatsi</a:t>
                      </a:r>
                      <a:r>
                        <a:rPr lang="en-GB" sz="1000" dirty="0">
                          <a:effectLst/>
                        </a:rPr>
                        <a:t> solar plant </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tc>
                  <a:txBody>
                    <a:bodyPr/>
                    <a:lstStyle/>
                    <a:p>
                      <a:pPr>
                        <a:lnSpc>
                          <a:spcPct val="107000"/>
                        </a:lnSpc>
                        <a:spcAft>
                          <a:spcPts val="800"/>
                        </a:spcAft>
                      </a:pPr>
                      <a:r>
                        <a:rPr lang="en-GB" sz="1000">
                          <a:effectLst/>
                        </a:rPr>
                        <a:t>75</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tc>
                  <a:txBody>
                    <a:bodyPr/>
                    <a:lstStyle/>
                    <a:p>
                      <a:pPr>
                        <a:lnSpc>
                          <a:spcPct val="107000"/>
                        </a:lnSpc>
                        <a:spcAft>
                          <a:spcPts val="800"/>
                        </a:spcAft>
                      </a:pPr>
                      <a:r>
                        <a:rPr lang="en-GB" sz="1000">
                          <a:effectLst/>
                        </a:rPr>
                        <a:t>Completed </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tc>
                  <a:txBody>
                    <a:bodyPr/>
                    <a:lstStyle/>
                    <a:p>
                      <a:pPr>
                        <a:lnSpc>
                          <a:spcPct val="107000"/>
                        </a:lnSpc>
                        <a:spcAft>
                          <a:spcPts val="800"/>
                        </a:spcAft>
                      </a:pPr>
                      <a:r>
                        <a:rPr lang="en-GB" sz="1000">
                          <a:effectLst/>
                        </a:rPr>
                        <a:t>Technology supplier </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extLst>
                  <a:ext uri="{0D108BD9-81ED-4DB2-BD59-A6C34878D82A}">
                    <a16:rowId xmlns:a16="http://schemas.microsoft.com/office/drawing/2014/main" val="647955431"/>
                  </a:ext>
                </a:extLst>
              </a:tr>
              <a:tr h="202446">
                <a:tc vMerge="1">
                  <a:txBody>
                    <a:bodyPr/>
                    <a:lstStyle/>
                    <a:p>
                      <a:endParaRPr lang="en-GB"/>
                    </a:p>
                  </a:txBody>
                  <a:tcPr/>
                </a:tc>
                <a:tc>
                  <a:txBody>
                    <a:bodyPr/>
                    <a:lstStyle/>
                    <a:p>
                      <a:pPr>
                        <a:lnSpc>
                          <a:spcPct val="107000"/>
                        </a:lnSpc>
                        <a:spcAft>
                          <a:spcPts val="800"/>
                        </a:spcAft>
                      </a:pPr>
                      <a:r>
                        <a:rPr lang="en-GB" sz="1000" u="none" dirty="0">
                          <a:effectLst/>
                        </a:rPr>
                        <a:t>Solar Capital Orange</a:t>
                      </a:r>
                      <a:endParaRPr lang="en-GB" sz="1000" u="none"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tc>
                  <a:txBody>
                    <a:bodyPr/>
                    <a:lstStyle/>
                    <a:p>
                      <a:pPr>
                        <a:lnSpc>
                          <a:spcPct val="107000"/>
                        </a:lnSpc>
                      </a:pPr>
                      <a:endParaRPr lang="en-GB" sz="1000">
                        <a:effectLst/>
                        <a:latin typeface="Calibri" panose="020F0502020204030204" pitchFamily="34" charset="0"/>
                        <a:cs typeface="Times New Roman" panose="02020603050405020304" pitchFamily="18" charset="0"/>
                      </a:endParaRPr>
                    </a:p>
                  </a:txBody>
                  <a:tcPr marL="8075" marR="8075" marT="8075" marB="0" anchor="ctr"/>
                </a:tc>
                <a:tc>
                  <a:txBody>
                    <a:bodyPr/>
                    <a:lstStyle/>
                    <a:p>
                      <a:pPr>
                        <a:lnSpc>
                          <a:spcPct val="107000"/>
                        </a:lnSpc>
                        <a:spcAft>
                          <a:spcPts val="800"/>
                        </a:spcAft>
                      </a:pPr>
                      <a:r>
                        <a:rPr lang="en-GB" sz="1000">
                          <a:effectLst/>
                        </a:rPr>
                        <a:t>Partially completed</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tc>
                  <a:txBody>
                    <a:bodyPr/>
                    <a:lstStyle/>
                    <a:p>
                      <a:pPr>
                        <a:lnSpc>
                          <a:spcPct val="107000"/>
                        </a:lnSpc>
                        <a:spcAft>
                          <a:spcPts val="800"/>
                        </a:spcAft>
                      </a:pPr>
                      <a:r>
                        <a:rPr lang="en-GB" sz="1000">
                          <a:effectLst/>
                        </a:rPr>
                        <a:t>Technology suppliers </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extLst>
                  <a:ext uri="{0D108BD9-81ED-4DB2-BD59-A6C34878D82A}">
                    <a16:rowId xmlns:a16="http://schemas.microsoft.com/office/drawing/2014/main" val="132093926"/>
                  </a:ext>
                </a:extLst>
              </a:tr>
              <a:tr h="202446">
                <a:tc>
                  <a:txBody>
                    <a:bodyPr/>
                    <a:lstStyle/>
                    <a:p>
                      <a:pPr>
                        <a:lnSpc>
                          <a:spcPct val="107000"/>
                        </a:lnSpc>
                        <a:spcAft>
                          <a:spcPts val="800"/>
                        </a:spcAft>
                      </a:pPr>
                      <a:r>
                        <a:rPr lang="en-GB" sz="1000" b="1" dirty="0">
                          <a:effectLst/>
                        </a:rPr>
                        <a:t>Kenya</a:t>
                      </a:r>
                      <a:endParaRPr lang="en-GB"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tc>
                  <a:txBody>
                    <a:bodyPr/>
                    <a:lstStyle/>
                    <a:p>
                      <a:pPr>
                        <a:lnSpc>
                          <a:spcPct val="107000"/>
                        </a:lnSpc>
                        <a:spcAft>
                          <a:spcPts val="800"/>
                        </a:spcAft>
                      </a:pPr>
                      <a:r>
                        <a:rPr lang="en-GB" sz="1000" dirty="0">
                          <a:effectLst/>
                        </a:rPr>
                        <a:t>Garissa solar plant</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tc>
                  <a:txBody>
                    <a:bodyPr/>
                    <a:lstStyle/>
                    <a:p>
                      <a:pPr>
                        <a:lnSpc>
                          <a:spcPct val="107000"/>
                        </a:lnSpc>
                        <a:spcAft>
                          <a:spcPts val="800"/>
                        </a:spcAft>
                      </a:pPr>
                      <a:r>
                        <a:rPr lang="en-GB" sz="1000">
                          <a:effectLst/>
                        </a:rPr>
                        <a:t>55</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tc>
                  <a:txBody>
                    <a:bodyPr/>
                    <a:lstStyle/>
                    <a:p>
                      <a:pPr>
                        <a:lnSpc>
                          <a:spcPct val="107000"/>
                        </a:lnSpc>
                        <a:spcAft>
                          <a:spcPts val="800"/>
                        </a:spcAft>
                      </a:pPr>
                      <a:r>
                        <a:rPr lang="en-GB" sz="1000">
                          <a:effectLst/>
                        </a:rPr>
                        <a:t>Completed </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tc>
                  <a:txBody>
                    <a:bodyPr/>
                    <a:lstStyle/>
                    <a:p>
                      <a:pPr>
                        <a:lnSpc>
                          <a:spcPct val="107000"/>
                        </a:lnSpc>
                        <a:spcAft>
                          <a:spcPts val="800"/>
                        </a:spcAft>
                      </a:pPr>
                      <a:r>
                        <a:rPr lang="en-GB" sz="1000">
                          <a:effectLst/>
                        </a:rPr>
                        <a:t>EPC + financing </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extLst>
                  <a:ext uri="{0D108BD9-81ED-4DB2-BD59-A6C34878D82A}">
                    <a16:rowId xmlns:a16="http://schemas.microsoft.com/office/drawing/2014/main" val="4267011763"/>
                  </a:ext>
                </a:extLst>
              </a:tr>
              <a:tr h="202446">
                <a:tc>
                  <a:txBody>
                    <a:bodyPr/>
                    <a:lstStyle/>
                    <a:p>
                      <a:pPr>
                        <a:lnSpc>
                          <a:spcPct val="107000"/>
                        </a:lnSpc>
                        <a:spcAft>
                          <a:spcPts val="800"/>
                        </a:spcAft>
                      </a:pPr>
                      <a:r>
                        <a:rPr lang="en-GB" sz="1000" b="1" dirty="0">
                          <a:effectLst/>
                        </a:rPr>
                        <a:t>Senegal </a:t>
                      </a:r>
                      <a:endParaRPr lang="en-GB"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tc>
                  <a:txBody>
                    <a:bodyPr/>
                    <a:lstStyle/>
                    <a:p>
                      <a:pPr>
                        <a:lnSpc>
                          <a:spcPct val="107000"/>
                        </a:lnSpc>
                        <a:spcAft>
                          <a:spcPts val="800"/>
                        </a:spcAft>
                      </a:pPr>
                      <a:r>
                        <a:rPr lang="en-GB" sz="1000" dirty="0">
                          <a:effectLst/>
                        </a:rPr>
                        <a:t>Wind plant </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tc>
                  <a:txBody>
                    <a:bodyPr/>
                    <a:lstStyle/>
                    <a:p>
                      <a:pPr>
                        <a:lnSpc>
                          <a:spcPct val="107000"/>
                        </a:lnSpc>
                        <a:spcAft>
                          <a:spcPts val="800"/>
                        </a:spcAft>
                      </a:pPr>
                      <a:r>
                        <a:rPr lang="en-GB" sz="1000">
                          <a:effectLst/>
                        </a:rPr>
                        <a:t>12</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tc>
                  <a:txBody>
                    <a:bodyPr/>
                    <a:lstStyle/>
                    <a:p>
                      <a:pPr>
                        <a:lnSpc>
                          <a:spcPct val="107000"/>
                        </a:lnSpc>
                        <a:spcAft>
                          <a:spcPts val="800"/>
                        </a:spcAft>
                      </a:pPr>
                      <a:r>
                        <a:rPr lang="en-GB" sz="1000">
                          <a:effectLst/>
                        </a:rPr>
                        <a:t>EPC contract signed </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tc>
                  <a:txBody>
                    <a:bodyPr/>
                    <a:lstStyle/>
                    <a:p>
                      <a:pPr>
                        <a:lnSpc>
                          <a:spcPct val="107000"/>
                        </a:lnSpc>
                        <a:spcAft>
                          <a:spcPts val="800"/>
                        </a:spcAft>
                      </a:pPr>
                      <a:r>
                        <a:rPr lang="en-GB" sz="1000">
                          <a:effectLst/>
                        </a:rPr>
                        <a:t>EPC contractor </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extLst>
                  <a:ext uri="{0D108BD9-81ED-4DB2-BD59-A6C34878D82A}">
                    <a16:rowId xmlns:a16="http://schemas.microsoft.com/office/drawing/2014/main" val="3720833573"/>
                  </a:ext>
                </a:extLst>
              </a:tr>
              <a:tr h="202446">
                <a:tc>
                  <a:txBody>
                    <a:bodyPr/>
                    <a:lstStyle/>
                    <a:p>
                      <a:pPr>
                        <a:lnSpc>
                          <a:spcPct val="107000"/>
                        </a:lnSpc>
                        <a:spcAft>
                          <a:spcPts val="800"/>
                        </a:spcAft>
                      </a:pPr>
                      <a:r>
                        <a:rPr lang="en-GB" sz="1000" b="1" dirty="0">
                          <a:effectLst/>
                        </a:rPr>
                        <a:t>Tanzania</a:t>
                      </a:r>
                      <a:endParaRPr lang="en-GB"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tc>
                  <a:txBody>
                    <a:bodyPr/>
                    <a:lstStyle/>
                    <a:p>
                      <a:pPr>
                        <a:lnSpc>
                          <a:spcPct val="107000"/>
                        </a:lnSpc>
                        <a:spcAft>
                          <a:spcPts val="800"/>
                        </a:spcAft>
                      </a:pPr>
                      <a:r>
                        <a:rPr lang="en-GB" sz="1000" dirty="0">
                          <a:effectLst/>
                        </a:rPr>
                        <a:t>Wind plant </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tc>
                  <a:txBody>
                    <a:bodyPr/>
                    <a:lstStyle/>
                    <a:p>
                      <a:pPr>
                        <a:lnSpc>
                          <a:spcPct val="107000"/>
                        </a:lnSpc>
                        <a:spcAft>
                          <a:spcPts val="800"/>
                        </a:spcAft>
                      </a:pPr>
                      <a:r>
                        <a:rPr lang="en-GB" sz="1000">
                          <a:effectLst/>
                        </a:rPr>
                        <a:t>600</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tc>
                  <a:txBody>
                    <a:bodyPr/>
                    <a:lstStyle/>
                    <a:p>
                      <a:pPr>
                        <a:lnSpc>
                          <a:spcPct val="107000"/>
                        </a:lnSpc>
                        <a:spcAft>
                          <a:spcPts val="800"/>
                        </a:spcAft>
                      </a:pPr>
                      <a:r>
                        <a:rPr lang="en-GB" sz="1000">
                          <a:effectLst/>
                        </a:rPr>
                        <a:t>Unclear </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tc>
                  <a:txBody>
                    <a:bodyPr/>
                    <a:lstStyle/>
                    <a:p>
                      <a:pPr>
                        <a:lnSpc>
                          <a:spcPct val="107000"/>
                        </a:lnSpc>
                        <a:spcAft>
                          <a:spcPts val="800"/>
                        </a:spcAft>
                      </a:pPr>
                      <a:r>
                        <a:rPr lang="en-GB" sz="1000">
                          <a:effectLst/>
                        </a:rPr>
                        <a:t>Project developer</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extLst>
                  <a:ext uri="{0D108BD9-81ED-4DB2-BD59-A6C34878D82A}">
                    <a16:rowId xmlns:a16="http://schemas.microsoft.com/office/drawing/2014/main" val="28248747"/>
                  </a:ext>
                </a:extLst>
              </a:tr>
              <a:tr h="202446">
                <a:tc>
                  <a:txBody>
                    <a:bodyPr/>
                    <a:lstStyle/>
                    <a:p>
                      <a:pPr>
                        <a:lnSpc>
                          <a:spcPct val="107000"/>
                        </a:lnSpc>
                        <a:spcAft>
                          <a:spcPts val="800"/>
                        </a:spcAft>
                      </a:pPr>
                      <a:r>
                        <a:rPr lang="en-GB" sz="1000" b="1" dirty="0">
                          <a:effectLst/>
                        </a:rPr>
                        <a:t>Ghana</a:t>
                      </a:r>
                      <a:endParaRPr lang="en-GB"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tc>
                  <a:txBody>
                    <a:bodyPr/>
                    <a:lstStyle/>
                    <a:p>
                      <a:pPr>
                        <a:lnSpc>
                          <a:spcPct val="107000"/>
                        </a:lnSpc>
                        <a:spcAft>
                          <a:spcPts val="800"/>
                        </a:spcAft>
                      </a:pPr>
                      <a:r>
                        <a:rPr lang="en-GB" sz="1000" dirty="0">
                          <a:effectLst/>
                        </a:rPr>
                        <a:t>Solar plant </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tc>
                  <a:txBody>
                    <a:bodyPr/>
                    <a:lstStyle/>
                    <a:p>
                      <a:pPr>
                        <a:lnSpc>
                          <a:spcPct val="107000"/>
                        </a:lnSpc>
                        <a:spcAft>
                          <a:spcPts val="800"/>
                        </a:spcAft>
                      </a:pPr>
                      <a:r>
                        <a:rPr lang="en-GB" sz="1000">
                          <a:effectLst/>
                        </a:rPr>
                        <a:t>20</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tc>
                  <a:txBody>
                    <a:bodyPr/>
                    <a:lstStyle/>
                    <a:p>
                      <a:pPr>
                        <a:lnSpc>
                          <a:spcPct val="107000"/>
                        </a:lnSpc>
                        <a:spcAft>
                          <a:spcPts val="800"/>
                        </a:spcAft>
                      </a:pPr>
                      <a:r>
                        <a:rPr lang="en-GB" sz="1000">
                          <a:effectLst/>
                        </a:rPr>
                        <a:t>Unclear </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tc>
                  <a:txBody>
                    <a:bodyPr/>
                    <a:lstStyle/>
                    <a:p>
                      <a:pPr>
                        <a:lnSpc>
                          <a:spcPct val="107000"/>
                        </a:lnSpc>
                        <a:spcAft>
                          <a:spcPts val="800"/>
                        </a:spcAft>
                      </a:pPr>
                      <a:r>
                        <a:rPr lang="en-GB" sz="1000">
                          <a:effectLst/>
                        </a:rPr>
                        <a:t>Project developer</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extLst>
                  <a:ext uri="{0D108BD9-81ED-4DB2-BD59-A6C34878D82A}">
                    <a16:rowId xmlns:a16="http://schemas.microsoft.com/office/drawing/2014/main" val="887247483"/>
                  </a:ext>
                </a:extLst>
              </a:tr>
              <a:tr h="202446">
                <a:tc>
                  <a:txBody>
                    <a:bodyPr/>
                    <a:lstStyle/>
                    <a:p>
                      <a:pPr>
                        <a:lnSpc>
                          <a:spcPct val="107000"/>
                        </a:lnSpc>
                        <a:spcAft>
                          <a:spcPts val="800"/>
                        </a:spcAft>
                      </a:pPr>
                      <a:r>
                        <a:rPr lang="en-GB" sz="1000" b="1" u="none" dirty="0">
                          <a:effectLst/>
                        </a:rPr>
                        <a:t>Zimbabwe</a:t>
                      </a:r>
                      <a:endParaRPr lang="en-GB" sz="1000" b="1" u="none"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tc>
                  <a:txBody>
                    <a:bodyPr/>
                    <a:lstStyle/>
                    <a:p>
                      <a:pPr>
                        <a:lnSpc>
                          <a:spcPct val="107000"/>
                        </a:lnSpc>
                        <a:spcAft>
                          <a:spcPts val="800"/>
                        </a:spcAft>
                      </a:pPr>
                      <a:r>
                        <a:rPr lang="en-GB" sz="1000" dirty="0" err="1">
                          <a:effectLst/>
                        </a:rPr>
                        <a:t>Gwanda</a:t>
                      </a:r>
                      <a:r>
                        <a:rPr lang="en-GB" sz="1000" dirty="0">
                          <a:effectLst/>
                        </a:rPr>
                        <a:t> solar plant</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tc>
                  <a:txBody>
                    <a:bodyPr/>
                    <a:lstStyle/>
                    <a:p>
                      <a:pPr>
                        <a:lnSpc>
                          <a:spcPct val="107000"/>
                        </a:lnSpc>
                        <a:spcAft>
                          <a:spcPts val="800"/>
                        </a:spcAft>
                      </a:pPr>
                      <a:r>
                        <a:rPr lang="en-GB" sz="1000">
                          <a:effectLst/>
                        </a:rPr>
                        <a:t>100</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tc>
                  <a:txBody>
                    <a:bodyPr/>
                    <a:lstStyle/>
                    <a:p>
                      <a:pPr>
                        <a:lnSpc>
                          <a:spcPct val="107000"/>
                        </a:lnSpc>
                        <a:spcAft>
                          <a:spcPts val="800"/>
                        </a:spcAft>
                      </a:pPr>
                      <a:r>
                        <a:rPr lang="en-GB" sz="1000">
                          <a:effectLst/>
                        </a:rPr>
                        <a:t>Unclear </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tc>
                  <a:txBody>
                    <a:bodyPr/>
                    <a:lstStyle/>
                    <a:p>
                      <a:pPr>
                        <a:lnSpc>
                          <a:spcPct val="107000"/>
                        </a:lnSpc>
                        <a:spcAft>
                          <a:spcPts val="800"/>
                        </a:spcAft>
                      </a:pPr>
                      <a:r>
                        <a:rPr lang="en-GB" sz="1000">
                          <a:effectLst/>
                        </a:rPr>
                        <a:t>Project developer </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extLst>
                  <a:ext uri="{0D108BD9-81ED-4DB2-BD59-A6C34878D82A}">
                    <a16:rowId xmlns:a16="http://schemas.microsoft.com/office/drawing/2014/main" val="3039403661"/>
                  </a:ext>
                </a:extLst>
              </a:tr>
              <a:tr h="232438">
                <a:tc>
                  <a:txBody>
                    <a:bodyPr/>
                    <a:lstStyle/>
                    <a:p>
                      <a:pPr>
                        <a:lnSpc>
                          <a:spcPct val="107000"/>
                        </a:lnSpc>
                        <a:spcAft>
                          <a:spcPts val="800"/>
                        </a:spcAft>
                      </a:pPr>
                      <a:r>
                        <a:rPr lang="en-GB" sz="1000" b="1" dirty="0">
                          <a:effectLst/>
                        </a:rPr>
                        <a:t>Uganda </a:t>
                      </a:r>
                      <a:endParaRPr lang="en-GB"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tc>
                  <a:txBody>
                    <a:bodyPr/>
                    <a:lstStyle/>
                    <a:p>
                      <a:pPr>
                        <a:lnSpc>
                          <a:spcPct val="107000"/>
                        </a:lnSpc>
                        <a:spcAft>
                          <a:spcPts val="800"/>
                        </a:spcAft>
                      </a:pPr>
                      <a:r>
                        <a:rPr lang="en-GB" sz="1000" dirty="0">
                          <a:effectLst/>
                        </a:rPr>
                        <a:t>Solar </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tc>
                  <a:txBody>
                    <a:bodyPr/>
                    <a:lstStyle/>
                    <a:p>
                      <a:pPr>
                        <a:lnSpc>
                          <a:spcPct val="107000"/>
                        </a:lnSpc>
                        <a:spcAft>
                          <a:spcPts val="800"/>
                        </a:spcAft>
                      </a:pPr>
                      <a:r>
                        <a:rPr lang="en-GB" sz="1000">
                          <a:effectLst/>
                        </a:rPr>
                        <a:t>500</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tc>
                  <a:txBody>
                    <a:bodyPr/>
                    <a:lstStyle/>
                    <a:p>
                      <a:pPr>
                        <a:lnSpc>
                          <a:spcPct val="107000"/>
                        </a:lnSpc>
                        <a:spcAft>
                          <a:spcPts val="800"/>
                        </a:spcAft>
                      </a:pPr>
                      <a:r>
                        <a:rPr lang="en-GB" sz="1000">
                          <a:effectLst/>
                        </a:rPr>
                        <a:t>Planned</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tc>
                  <a:txBody>
                    <a:bodyPr/>
                    <a:lstStyle/>
                    <a:p>
                      <a:pPr>
                        <a:lnSpc>
                          <a:spcPct val="107000"/>
                        </a:lnSpc>
                        <a:spcAft>
                          <a:spcPts val="800"/>
                        </a:spcAft>
                      </a:pPr>
                      <a:r>
                        <a:rPr lang="en-GB" sz="1000">
                          <a:effectLst/>
                        </a:rPr>
                        <a:t>EPC + financing</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extLst>
                  <a:ext uri="{0D108BD9-81ED-4DB2-BD59-A6C34878D82A}">
                    <a16:rowId xmlns:a16="http://schemas.microsoft.com/office/drawing/2014/main" val="926091952"/>
                  </a:ext>
                </a:extLst>
              </a:tr>
              <a:tr h="202446">
                <a:tc>
                  <a:txBody>
                    <a:bodyPr/>
                    <a:lstStyle/>
                    <a:p>
                      <a:pPr>
                        <a:lnSpc>
                          <a:spcPct val="107000"/>
                        </a:lnSpc>
                        <a:spcAft>
                          <a:spcPts val="800"/>
                        </a:spcAft>
                      </a:pPr>
                      <a:r>
                        <a:rPr lang="en-GB" sz="1000" b="1" u="none" dirty="0">
                          <a:effectLst/>
                        </a:rPr>
                        <a:t>Zambia</a:t>
                      </a:r>
                      <a:endParaRPr lang="en-GB" sz="1000" b="1" u="none"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tc>
                  <a:txBody>
                    <a:bodyPr/>
                    <a:lstStyle/>
                    <a:p>
                      <a:pPr>
                        <a:lnSpc>
                          <a:spcPct val="107000"/>
                        </a:lnSpc>
                        <a:spcAft>
                          <a:spcPts val="800"/>
                        </a:spcAft>
                      </a:pPr>
                      <a:r>
                        <a:rPr lang="en-GB" sz="1000" dirty="0">
                          <a:effectLst/>
                        </a:rPr>
                        <a:t>Solar </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tc>
                  <a:txBody>
                    <a:bodyPr/>
                    <a:lstStyle/>
                    <a:p>
                      <a:pPr>
                        <a:lnSpc>
                          <a:spcPct val="107000"/>
                        </a:lnSpc>
                        <a:spcAft>
                          <a:spcPts val="800"/>
                        </a:spcAft>
                      </a:pPr>
                      <a:r>
                        <a:rPr lang="en-GB" sz="1000">
                          <a:effectLst/>
                        </a:rPr>
                        <a:t>600</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tc>
                  <a:txBody>
                    <a:bodyPr/>
                    <a:lstStyle/>
                    <a:p>
                      <a:pPr>
                        <a:lnSpc>
                          <a:spcPct val="107000"/>
                        </a:lnSpc>
                        <a:spcAft>
                          <a:spcPts val="800"/>
                        </a:spcAft>
                      </a:pPr>
                      <a:r>
                        <a:rPr lang="en-GB" sz="1000">
                          <a:effectLst/>
                        </a:rPr>
                        <a:t>Planned </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tc>
                  <a:txBody>
                    <a:bodyPr/>
                    <a:lstStyle/>
                    <a:p>
                      <a:pPr>
                        <a:lnSpc>
                          <a:spcPct val="107000"/>
                        </a:lnSpc>
                        <a:spcAft>
                          <a:spcPts val="800"/>
                        </a:spcAft>
                      </a:pPr>
                      <a:r>
                        <a:rPr lang="en-GB" sz="1000" dirty="0">
                          <a:effectLst/>
                        </a:rPr>
                        <a:t>EPC + financing</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075" marR="8075" marT="8075" marB="0" anchor="ctr"/>
                </a:tc>
                <a:extLst>
                  <a:ext uri="{0D108BD9-81ED-4DB2-BD59-A6C34878D82A}">
                    <a16:rowId xmlns:a16="http://schemas.microsoft.com/office/drawing/2014/main" val="2591703227"/>
                  </a:ext>
                </a:extLst>
              </a:tr>
            </a:tbl>
          </a:graphicData>
        </a:graphic>
      </p:graphicFrame>
      <p:sp>
        <p:nvSpPr>
          <p:cNvPr id="6" name="Rectangle 5">
            <a:extLst>
              <a:ext uri="{FF2B5EF4-FFF2-40B4-BE49-F238E27FC236}">
                <a16:creationId xmlns:a16="http://schemas.microsoft.com/office/drawing/2014/main" id="{B965AA71-307A-4105-8380-F50A229553BD}"/>
              </a:ext>
            </a:extLst>
          </p:cNvPr>
          <p:cNvSpPr/>
          <p:nvPr/>
        </p:nvSpPr>
        <p:spPr>
          <a:xfrm>
            <a:off x="254713" y="6488884"/>
            <a:ext cx="8498048" cy="276999"/>
          </a:xfrm>
          <a:prstGeom prst="rect">
            <a:avLst/>
          </a:prstGeom>
        </p:spPr>
        <p:txBody>
          <a:bodyPr wrap="square">
            <a:spAutoFit/>
          </a:bodyPr>
          <a:lstStyle/>
          <a:p>
            <a:r>
              <a:rPr lang="en-GB" sz="1200" dirty="0"/>
              <a:t>21 project activities with 3.12GW capacity. Source: </a:t>
            </a:r>
            <a:r>
              <a:rPr lang="en-GB" sz="1200" dirty="0" err="1"/>
              <a:t>Chiyemura</a:t>
            </a:r>
            <a:r>
              <a:rPr lang="en-GB" sz="1200" dirty="0"/>
              <a:t> and Shen, forthcoming </a:t>
            </a:r>
          </a:p>
        </p:txBody>
      </p:sp>
    </p:spTree>
    <p:extLst>
      <p:ext uri="{BB962C8B-B14F-4D97-AF65-F5344CB8AC3E}">
        <p14:creationId xmlns:p14="http://schemas.microsoft.com/office/powerpoint/2010/main" val="1417425935"/>
      </p:ext>
    </p:extLst>
  </p:cSld>
  <p:clrMapOvr>
    <a:masterClrMapping/>
  </p:clrMapOvr>
</p:sld>
</file>

<file path=ppt/theme/theme1.xml><?xml version="1.0" encoding="utf-8"?>
<a:theme xmlns:a="http://schemas.openxmlformats.org/drawingml/2006/main" name="OU Title">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STANDARD.potx" id="{2DA0E078-245D-4E9B-8A12-43E4C56B78FB}" vid="{76723E47-52BB-4FAA-A05C-2DF49523D5BE}"/>
    </a:ext>
  </a:extLst>
</a:theme>
</file>

<file path=ppt/theme/theme2.xml><?xml version="1.0" encoding="utf-8"?>
<a:theme xmlns:a="http://schemas.openxmlformats.org/drawingml/2006/main" name="OU Section">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STANDARD.potx" id="{2DA0E078-245D-4E9B-8A12-43E4C56B78FB}" vid="{FAE18331-D8CD-423A-9602-E45A08067BF7}"/>
    </a:ext>
  </a:extLst>
</a:theme>
</file>

<file path=ppt/theme/theme3.xml><?xml version="1.0" encoding="utf-8"?>
<a:theme xmlns:a="http://schemas.openxmlformats.org/drawingml/2006/main" name="OU Layouts">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STANDARD.potx" id="{2DA0E078-245D-4E9B-8A12-43E4C56B78FB}" vid="{E71F6A81-7D12-4207-BA77-D48B227BF69D}"/>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58ED705C043EB46A96285C7E9B67367" ma:contentTypeVersion="13" ma:contentTypeDescription="Create a new document." ma:contentTypeScope="" ma:versionID="96917b41d19f3b0459a989b93ccfc8e6">
  <xsd:schema xmlns:xsd="http://www.w3.org/2001/XMLSchema" xmlns:xs="http://www.w3.org/2001/XMLSchema" xmlns:p="http://schemas.microsoft.com/office/2006/metadata/properties" xmlns:ns3="87b01227-d03a-4269-8ba9-1dafd5469b62" xmlns:ns4="f2b91a05-e7ef-42e0-b4c6-2961cd9d67e4" targetNamespace="http://schemas.microsoft.com/office/2006/metadata/properties" ma:root="true" ma:fieldsID="5cc18af5602448c0c8021a03d1c914b6" ns3:_="" ns4:_="">
    <xsd:import namespace="87b01227-d03a-4269-8ba9-1dafd5469b62"/>
    <xsd:import namespace="f2b91a05-e7ef-42e0-b4c6-2961cd9d67e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b01227-d03a-4269-8ba9-1dafd5469b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b91a05-e7ef-42e0-b4c6-2961cd9d67e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AA1412B-CE44-4875-9EDB-344F6563E97C}">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E5A437E-6B3E-486C-BD71-A3BF2CA19B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b01227-d03a-4269-8ba9-1dafd5469b62"/>
    <ds:schemaRef ds:uri="f2b91a05-e7ef-42e0-b4c6-2961cd9d67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1DB1A4B-5CD8-46C6-A142-57D3E226260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OU_STANDARD</Template>
  <TotalTime>4114</TotalTime>
  <Words>1245</Words>
  <Application>Microsoft Macintosh PowerPoint</Application>
  <PresentationFormat>On-screen Show (4:3)</PresentationFormat>
  <Paragraphs>315</Paragraphs>
  <Slides>11</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11</vt:i4>
      </vt:variant>
    </vt:vector>
  </HeadingPairs>
  <TitlesOfParts>
    <vt:vector size="17" baseType="lpstr">
      <vt:lpstr>Arial</vt:lpstr>
      <vt:lpstr>Calibri</vt:lpstr>
      <vt:lpstr>Wingdings</vt:lpstr>
      <vt:lpstr>OU Title</vt:lpstr>
      <vt:lpstr>OU Section</vt:lpstr>
      <vt:lpstr>OU Layouts</vt:lpstr>
      <vt:lpstr>Chinese footprint in Africa’s renewable energy sector   Frangton Chiyemura DPP, The Open University, UK    </vt:lpstr>
      <vt:lpstr>PowerPoint Presentation</vt:lpstr>
      <vt:lpstr>Electricity access challenge in Africa  </vt:lpstr>
      <vt:lpstr>PowerPoint Presentation</vt:lpstr>
      <vt:lpstr>PowerPoint Presentation</vt:lpstr>
      <vt:lpstr>PowerPoint Presentation</vt:lpstr>
      <vt:lpstr>Chinese involvement in Africa’s energy sector </vt:lpstr>
      <vt:lpstr>Chinese involvement in Africa’s energy  sector </vt:lpstr>
      <vt:lpstr>Chinese involvement in Africa’s energy  sector </vt:lpstr>
      <vt:lpstr> Conclusion: Thinking ahead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Chinese footprint in Africa’s renewable energy sector   Frangton Chiyemura DPP, The Open University, UK   Twitter: @fchemura </dc:title>
  <dc:creator>Frangton.Chiyemura</dc:creator>
  <cp:lastModifiedBy>Martin Gardner</cp:lastModifiedBy>
  <cp:revision>5</cp:revision>
  <dcterms:created xsi:type="dcterms:W3CDTF">2020-11-13T18:55:13Z</dcterms:created>
  <dcterms:modified xsi:type="dcterms:W3CDTF">2020-11-19T23:34:05Z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0x010100558ED705C043EB46A96285C7E9B67367</vt:lpwstr>
  </property>
</Properties>
</file>