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424" r:id="rId5"/>
    <p:sldId id="257" r:id="rId6"/>
    <p:sldId id="425" r:id="rId7"/>
    <p:sldId id="260" r:id="rId8"/>
    <p:sldId id="426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dmasai Lakshmi Bhamidipati" initials="PLB" lastIdx="1" clrIdx="0">
    <p:extLst>
      <p:ext uri="{19B8F6BF-5375-455C-9EA6-DF929625EA0E}">
        <p15:presenceInfo xmlns:p15="http://schemas.microsoft.com/office/powerpoint/2012/main" userId="S-1-5-21-4207196655-1284807994-987816898-839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3ECE3-D9CF-493B-BE77-689E6035D217}" v="59" dt="2020-11-13T08:36:52.302"/>
    <p1510:client id="{7C82B707-067C-466E-BF3D-0F8BAE5C52AA}" v="2" dt="2020-11-16T09:07:57.950"/>
    <p1510:client id="{C55C0861-51C9-4B9E-8733-2F566B816B2A}" v="63" dt="2020-11-16T08:24:54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411" autoAdjust="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4A2F1-1264-4023-96FA-052D55FB46BA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4F54E-A968-4697-B80B-FA6C30868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E5DB-6A79-4779-B7C1-40C4B5610E6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211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4E5DB-6A79-4779-B7C1-40C4B5610E6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22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draw here on insights from our research on a specific solar power project in Kenya, which</a:t>
            </a:r>
            <a:r>
              <a:rPr lang="en-GB" baseline="0" dirty="0"/>
              <a:t> will be published soon (we hope) </a:t>
            </a:r>
          </a:p>
          <a:p>
            <a:r>
              <a:rPr lang="en-GB" baseline="0" dirty="0"/>
              <a:t>Interviews mostly focused on the pre-construction and the construction phase of the project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E5DB-6A79-4779-B7C1-40C4B5610E6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75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F54E-A968-4697-B80B-FA6C30868F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8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F54E-A968-4697-B80B-FA6C30868F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3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F54E-A968-4697-B80B-FA6C30868F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2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F54E-A968-4697-B80B-FA6C30868F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3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F54E-A968-4697-B80B-FA6C30868F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5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95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7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9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7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6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6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15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3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1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4A70-887A-480E-A735-FC8912C29AE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48CA-D136-4CE0-82C2-0E9ABB894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1902" y="1831421"/>
            <a:ext cx="6214135" cy="41389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Sino-African relations in renewable energy generation – Insights from Kenya</a:t>
            </a:r>
          </a:p>
          <a:p>
            <a:pPr marL="0" indent="0" algn="ctr">
              <a:buNone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800" b="1" dirty="0"/>
              <a:t>Ulrich Elmer Hansen &amp; </a:t>
            </a:r>
          </a:p>
          <a:p>
            <a:pPr marL="0" indent="0" algn="ctr">
              <a:buNone/>
            </a:pPr>
            <a:r>
              <a:rPr lang="en-GB" sz="1800" b="1" dirty="0"/>
              <a:t>Padmasai Lakshmi Bhamidipati</a:t>
            </a:r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r>
              <a:rPr lang="en-GB" sz="1800" b="1" dirty="0"/>
              <a:t>UNEP DTU Partnership </a:t>
            </a:r>
          </a:p>
          <a:p>
            <a:pPr marL="0" indent="0" algn="ctr">
              <a:buNone/>
            </a:pPr>
            <a:r>
              <a:rPr lang="en-GB" sz="1800" b="1" dirty="0"/>
              <a:t>Technical University of Denmark</a:t>
            </a:r>
          </a:p>
        </p:txBody>
      </p:sp>
      <p:grpSp>
        <p:nvGrpSpPr>
          <p:cNvPr id="9" name="Gruppe 24"/>
          <p:cNvGrpSpPr/>
          <p:nvPr/>
        </p:nvGrpSpPr>
        <p:grpSpPr>
          <a:xfrm>
            <a:off x="1858902" y="1040634"/>
            <a:ext cx="8523075" cy="413357"/>
            <a:chOff x="358985" y="236068"/>
            <a:chExt cx="11364100" cy="551142"/>
          </a:xfrm>
        </p:grpSpPr>
        <p:pic>
          <p:nvPicPr>
            <p:cNvPr id="10" name="Picture 3" descr="DTU logo %28without text%2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6588" y="236068"/>
              <a:ext cx="376497" cy="550800"/>
            </a:xfrm>
            <a:prstGeom prst="rect">
              <a:avLst/>
            </a:prstGeom>
          </p:spPr>
        </p:pic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985" y="236842"/>
              <a:ext cx="1404000" cy="550368"/>
            </a:xfrm>
            <a:prstGeom prst="rect">
              <a:avLst/>
            </a:prstGeom>
          </p:spPr>
        </p:pic>
        <p:pic>
          <p:nvPicPr>
            <p:cNvPr id="12" name="Picture 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E5EFFD5-C722-7240-A51A-DBD94F34A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7804" y="236068"/>
              <a:ext cx="758246" cy="550800"/>
            </a:xfrm>
            <a:prstGeom prst="rect">
              <a:avLst/>
            </a:prstGeom>
          </p:spPr>
        </p:pic>
      </p:grpSp>
      <p:grpSp>
        <p:nvGrpSpPr>
          <p:cNvPr id="13" name="Gruppe 11"/>
          <p:cNvGrpSpPr/>
          <p:nvPr/>
        </p:nvGrpSpPr>
        <p:grpSpPr>
          <a:xfrm>
            <a:off x="1858901" y="5730620"/>
            <a:ext cx="8474200" cy="73916"/>
            <a:chOff x="446534" y="6497827"/>
            <a:chExt cx="11298933" cy="98554"/>
          </a:xfrm>
        </p:grpSpPr>
        <p:sp>
          <p:nvSpPr>
            <p:cNvPr id="14" name="Rectangle 8"/>
            <p:cNvSpPr/>
            <p:nvPr/>
          </p:nvSpPr>
          <p:spPr>
            <a:xfrm>
              <a:off x="446534" y="6501384"/>
              <a:ext cx="3703320" cy="94997"/>
            </a:xfrm>
            <a:prstGeom prst="rect">
              <a:avLst/>
            </a:prstGeom>
            <a:solidFill>
              <a:srgbClr val="0A799E"/>
            </a:solidFill>
            <a:ln>
              <a:solidFill>
                <a:srgbClr val="0A799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9"/>
            <p:cNvSpPr/>
            <p:nvPr/>
          </p:nvSpPr>
          <p:spPr>
            <a:xfrm>
              <a:off x="8042147" y="6497827"/>
              <a:ext cx="3703320" cy="98554"/>
            </a:xfrm>
            <a:prstGeom prst="rect">
              <a:avLst/>
            </a:prstGeom>
            <a:solidFill>
              <a:srgbClr val="F0AE00"/>
            </a:solidFill>
            <a:ln>
              <a:solidFill>
                <a:srgbClr val="F0A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0"/>
            <p:cNvSpPr/>
            <p:nvPr/>
          </p:nvSpPr>
          <p:spPr>
            <a:xfrm>
              <a:off x="4241830" y="6501384"/>
              <a:ext cx="3703320" cy="91440"/>
            </a:xfrm>
            <a:prstGeom prst="rect">
              <a:avLst/>
            </a:prstGeom>
            <a:solidFill>
              <a:srgbClr val="42974F"/>
            </a:solidFill>
            <a:ln>
              <a:solidFill>
                <a:srgbClr val="4297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29868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7604" y="570124"/>
            <a:ext cx="6172200" cy="540060"/>
          </a:xfrm>
        </p:spPr>
        <p:txBody>
          <a:bodyPr>
            <a:normAutofit/>
          </a:bodyPr>
          <a:lstStyle/>
          <a:p>
            <a:r>
              <a:rPr lang="da-DK" sz="24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46750" y="1110185"/>
            <a:ext cx="4577242" cy="5549033"/>
          </a:xfrm>
          <a:ln>
            <a:solidFill>
              <a:schemeClr val="tx1"/>
            </a:solidFill>
          </a:ln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GB" sz="1350" dirty="0">
                <a:ea typeface="Cambria" panose="02040503050406030204" pitchFamily="18" charset="0"/>
                <a:cs typeface="Times New Roman"/>
              </a:rPr>
              <a:t>Growing influence of China in Africa's renewable energy sector (IEA 2016; Shen 2020).</a:t>
            </a:r>
          </a:p>
          <a:p>
            <a:r>
              <a:rPr lang="en-GB" sz="1350" dirty="0">
                <a:ea typeface="Cambria" panose="02040503050406030204" pitchFamily="18" charset="0"/>
                <a:cs typeface="Times New Roman"/>
              </a:rPr>
              <a:t>Most previous research focuses on hydropower (e.g. </a:t>
            </a:r>
            <a:r>
              <a:rPr lang="en-GB" sz="1350" dirty="0" err="1">
                <a:ea typeface="Cambria" panose="02040503050406030204" pitchFamily="18" charset="0"/>
                <a:cs typeface="Times New Roman"/>
              </a:rPr>
              <a:t>Hensengerth</a:t>
            </a:r>
            <a:r>
              <a:rPr lang="en-GB" sz="1350" dirty="0">
                <a:ea typeface="Cambria" panose="02040503050406030204" pitchFamily="18" charset="0"/>
                <a:cs typeface="Times New Roman"/>
              </a:rPr>
              <a:t> 2018).</a:t>
            </a:r>
          </a:p>
          <a:p>
            <a:r>
              <a:rPr lang="en-GB" sz="1350" dirty="0">
                <a:ea typeface="Cambria" panose="02040503050406030204" pitchFamily="18" charset="0"/>
                <a:cs typeface="Times New Roman"/>
              </a:rPr>
              <a:t>Less research on wind and solar PV: rapidly emerging in Africa (2009-2018).</a:t>
            </a:r>
            <a:endParaRPr lang="en-GB" sz="135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350" dirty="0">
                <a:ea typeface="Cambria" panose="02040503050406030204" pitchFamily="18" charset="0"/>
                <a:cs typeface="Times New Roman"/>
              </a:rPr>
              <a:t>Installed wind power capacity: 108 to 6,100 MW.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350" dirty="0">
                <a:ea typeface="Cambria" panose="02040503050406030204" pitchFamily="18" charset="0"/>
                <a:cs typeface="Times New Roman"/>
              </a:rPr>
              <a:t>Installed solar PV capacity: 739 to 5,500 MW (IRENA 2019).</a:t>
            </a:r>
            <a:endParaRPr lang="en-GB" sz="135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sz="1350" dirty="0">
                <a:ea typeface="Cambria" panose="02040503050406030204" pitchFamily="18" charset="0"/>
                <a:cs typeface="Times New Roman"/>
              </a:rPr>
              <a:t>Prior research on China´s engagement focuses on at macro/aggregate level.</a:t>
            </a:r>
          </a:p>
          <a:p>
            <a:r>
              <a:rPr lang="en-GB" sz="1350" dirty="0">
                <a:ea typeface="Cambria" panose="02040503050406030204" pitchFamily="18" charset="0"/>
                <a:cs typeface="Times New Roman"/>
              </a:rPr>
              <a:t>Focus on the agency of Chinese actors (motives/strategic interests of state/firms).</a:t>
            </a:r>
          </a:p>
          <a:p>
            <a:r>
              <a:rPr lang="en-GB" sz="1350" dirty="0">
                <a:ea typeface="Cambria" panose="02040503050406030204" pitchFamily="18" charset="0"/>
                <a:cs typeface="Times New Roman"/>
              </a:rPr>
              <a:t>Binary perspectives dominate:</a:t>
            </a:r>
          </a:p>
          <a:p>
            <a:pPr lvl="1"/>
            <a:r>
              <a:rPr lang="en-GB" sz="1350" dirty="0">
                <a:ea typeface="Cambria" panose="02040503050406030204" pitchFamily="18" charset="0"/>
                <a:cs typeface="Times New Roman"/>
              </a:rPr>
              <a:t>Dominant scepticism - Chinese role in exploitation/colonialism. </a:t>
            </a:r>
            <a:endParaRPr lang="en-GB" sz="135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350" dirty="0">
                <a:ea typeface="Cambria" panose="02040503050406030204" pitchFamily="18" charset="0"/>
                <a:cs typeface="Times New Roman"/>
              </a:rPr>
              <a:t>Chinese influence is seen as inherently beneficial. </a:t>
            </a:r>
            <a:endParaRPr lang="en-GB" sz="135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350" b="1" dirty="0">
                <a:solidFill>
                  <a:srgbClr val="0070C0"/>
                </a:solidFill>
                <a:ea typeface="Cambria" panose="02040503050406030204" pitchFamily="18" charset="0"/>
                <a:cs typeface="Times New Roman"/>
              </a:rPr>
              <a:t>Need for a more balanced view, and in-depth empirical knowledge.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350" b="1" dirty="0">
                <a:solidFill>
                  <a:srgbClr val="0070C0"/>
                </a:solidFill>
                <a:ea typeface="Cambria" panose="02040503050406030204" pitchFamily="18" charset="0"/>
                <a:cs typeface="Times New Roman"/>
              </a:rPr>
              <a:t>Introduce more African agency into the analyses.</a:t>
            </a:r>
          </a:p>
          <a:p>
            <a:pPr algn="just"/>
            <a:endParaRPr lang="en-GB" sz="1350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350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350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23" y="1181798"/>
            <a:ext cx="3932553" cy="3561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20243" y="4814900"/>
            <a:ext cx="1206032" cy="22313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GB" sz="1000" dirty="0"/>
              <a:t>Source: IEA 2016</a:t>
            </a:r>
          </a:p>
        </p:txBody>
      </p:sp>
    </p:spTree>
    <p:extLst>
      <p:ext uri="{BB962C8B-B14F-4D97-AF65-F5344CB8AC3E}">
        <p14:creationId xmlns:p14="http://schemas.microsoft.com/office/powerpoint/2010/main" val="11398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8040" y="831659"/>
            <a:ext cx="6172200" cy="342899"/>
          </a:xfrm>
        </p:spPr>
        <p:txBody>
          <a:bodyPr>
            <a:noAutofit/>
          </a:bodyPr>
          <a:lstStyle/>
          <a:p>
            <a:r>
              <a:rPr lang="da-DK" sz="2400" b="1" dirty="0">
                <a:latin typeface="+mn-lt"/>
              </a:rPr>
              <a:t>Insights from the Garissa project in Kenya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10176" y="1314911"/>
            <a:ext cx="5731347" cy="3643052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GB" sz="1350" dirty="0"/>
              <a:t>Solar project: First large-scale PV project in East Africa (50 MW) - Dec 2019.</a:t>
            </a:r>
          </a:p>
          <a:p>
            <a:r>
              <a:rPr lang="en-GB" sz="1350" dirty="0"/>
              <a:t>Located in Garissa county, north-eastern part of Kenya, border conflict area.</a:t>
            </a:r>
          </a:p>
          <a:p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Chinese-led</a:t>
            </a:r>
            <a:r>
              <a:rPr lang="en-GB" sz="1350" dirty="0"/>
              <a:t>: project developer (Jiangxi Province), finance (Exim bank), technology (Jinko solar), EPC contractor (CJIC).</a:t>
            </a:r>
          </a:p>
          <a:p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Kenyan-actors</a:t>
            </a:r>
            <a:r>
              <a:rPr lang="en-GB" sz="1350" dirty="0"/>
              <a:t>: project owners (Rural Electrification Authority-REA and Ministry of Energy-</a:t>
            </a:r>
            <a:r>
              <a:rPr lang="en-GB" sz="1350" dirty="0" err="1"/>
              <a:t>MoE</a:t>
            </a:r>
            <a:r>
              <a:rPr lang="en-GB" sz="1350" dirty="0"/>
              <a:t>).</a:t>
            </a:r>
          </a:p>
          <a:p>
            <a:r>
              <a:rPr lang="en-GB" sz="1350" dirty="0"/>
              <a:t>Exploratory study of 'frictional encounters' between Chinese and local actors. </a:t>
            </a:r>
          </a:p>
          <a:p>
            <a:pPr lvl="1"/>
            <a:r>
              <a:rPr lang="en-GB" sz="1350" dirty="0"/>
              <a:t>Two types of encounters: Employment and community development.</a:t>
            </a:r>
          </a:p>
          <a:p>
            <a:r>
              <a:rPr lang="en-GB" sz="1350" dirty="0"/>
              <a:t>Data sources: Interviews and focus-group discussions (Chinese/local actors), documents, webpages.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3523" y="4795280"/>
            <a:ext cx="1134126" cy="918102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Project organisation (Chinese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ownership) </a:t>
            </a:r>
          </a:p>
        </p:txBody>
      </p:sp>
      <p:sp>
        <p:nvSpPr>
          <p:cNvPr id="6" name="Oval 5"/>
          <p:cNvSpPr/>
          <p:nvPr/>
        </p:nvSpPr>
        <p:spPr>
          <a:xfrm>
            <a:off x="4954140" y="4797593"/>
            <a:ext cx="1782198" cy="81008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Frictional encounters between actors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45472" y="4714271"/>
            <a:ext cx="1735950" cy="108012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Development impacts: employment, community development </a:t>
            </a:r>
          </a:p>
        </p:txBody>
      </p:sp>
      <p:sp>
        <p:nvSpPr>
          <p:cNvPr id="10" name="Ligebenet trekant 6"/>
          <p:cNvSpPr/>
          <p:nvPr/>
        </p:nvSpPr>
        <p:spPr>
          <a:xfrm rot="5400000">
            <a:off x="4139834" y="5102222"/>
            <a:ext cx="842956" cy="229073"/>
          </a:xfrm>
          <a:prstGeom prst="triangle">
            <a:avLst>
              <a:gd name="adj" fmla="val 52114"/>
            </a:avLst>
          </a:prstGeom>
          <a:solidFill>
            <a:srgbClr val="42974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0AE00"/>
              </a:solidFill>
            </a:endParaRPr>
          </a:p>
        </p:txBody>
      </p:sp>
      <p:sp>
        <p:nvSpPr>
          <p:cNvPr id="11" name="Ligebenet trekant 8"/>
          <p:cNvSpPr/>
          <p:nvPr/>
        </p:nvSpPr>
        <p:spPr>
          <a:xfrm rot="5400000">
            <a:off x="6778410" y="5102222"/>
            <a:ext cx="842956" cy="229073"/>
          </a:xfrm>
          <a:prstGeom prst="triangle">
            <a:avLst>
              <a:gd name="adj" fmla="val 52114"/>
            </a:avLst>
          </a:prstGeom>
          <a:solidFill>
            <a:srgbClr val="F0AE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0AE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72" y="2200625"/>
            <a:ext cx="2893632" cy="18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7291" y="926395"/>
            <a:ext cx="3840421" cy="994172"/>
          </a:xfrm>
        </p:spPr>
        <p:txBody>
          <a:bodyPr>
            <a:normAutofit/>
          </a:bodyPr>
          <a:lstStyle/>
          <a:p>
            <a:r>
              <a:rPr lang="da-DK" sz="2400" b="1" dirty="0">
                <a:latin typeface="+mn-lt"/>
              </a:rPr>
              <a:t>Local Employment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9796" y="1818862"/>
            <a:ext cx="5150604" cy="379674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GB" sz="1600" dirty="0"/>
              <a:t>Mainly use of local labour (85%) in construction phase; half (4 Kenyan, 5 Chinese) in operation phase.</a:t>
            </a:r>
          </a:p>
          <a:p>
            <a:r>
              <a:rPr lang="en-GB" sz="1600" dirty="0"/>
              <a:t>Capital-intensive + emphasis on efficiency (costs and timeline).</a:t>
            </a:r>
          </a:p>
          <a:p>
            <a:r>
              <a:rPr lang="en-GB" sz="1600" dirty="0"/>
              <a:t>Type of local jobs in construction phase - mostly unskilled from nearby areas, some semi-skilled from towns.</a:t>
            </a:r>
          </a:p>
          <a:p>
            <a:r>
              <a:rPr lang="en-GB" sz="1600" dirty="0"/>
              <a:t>Casualisation of workforce – no formal contracts, wage assurance, medical benefits. </a:t>
            </a:r>
          </a:p>
          <a:p>
            <a:r>
              <a:rPr lang="en-GB" sz="1600" dirty="0"/>
              <a:t>Capacity building of Kenyan O&amp;M employees, REA staff, </a:t>
            </a:r>
            <a:r>
              <a:rPr lang="en-GB" sz="1600" dirty="0" err="1"/>
              <a:t>Kengen</a:t>
            </a:r>
            <a:r>
              <a:rPr lang="en-GB" sz="1600" dirty="0"/>
              <a:t> staff. </a:t>
            </a:r>
          </a:p>
          <a:p>
            <a:r>
              <a:rPr lang="en-GB" sz="1600" dirty="0"/>
              <a:t>Several Chinese workers employed had previously worked in North Africa and West Africa on infrastructure projects.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5E8ED2-A3D3-480B-8F9F-105280F3E6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3" r="18326" b="1"/>
          <a:stretch/>
        </p:blipFill>
        <p:spPr>
          <a:xfrm>
            <a:off x="8079996" y="3165785"/>
            <a:ext cx="2376672" cy="2276237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930111-A4C7-44F8-96A1-D677B7C1C7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r="3" b="19267"/>
          <a:stretch/>
        </p:blipFill>
        <p:spPr>
          <a:xfrm>
            <a:off x="6936813" y="1517548"/>
            <a:ext cx="2084810" cy="1778192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44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5" y="972922"/>
            <a:ext cx="7886700" cy="688181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latin typeface="+mn-lt"/>
              </a:rPr>
              <a:t>Community Engagement</a:t>
            </a:r>
            <a:endParaRPr lang="en-GB" sz="3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3001" y="3016866"/>
            <a:ext cx="2802255" cy="30931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</a:rPr>
              <a:t>Clear inclination for high local content. </a:t>
            </a:r>
          </a:p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</a:rPr>
              <a:t>Project wouldn't provide electricity to nearby villages.</a:t>
            </a:r>
          </a:p>
          <a:p>
            <a:pPr marL="128588" indent="-128588"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Land issue - One land parcel on the planned transmission route.</a:t>
            </a:r>
          </a:p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</a:rPr>
              <a:t>Multiple versions of CD discussed without a clear agreement.</a:t>
            </a:r>
          </a:p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</a:rPr>
              <a:t>Construction started with boundary wall + office buildings + ground levelling.</a:t>
            </a:r>
          </a:p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</a:rPr>
              <a:t>Use of heavy machinery.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6285" y="1539538"/>
            <a:ext cx="7703540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</a:rPr>
              <a:t>The absolute number of local workers/jobs was still low vs the promises made early on.</a:t>
            </a:r>
          </a:p>
          <a:p>
            <a:pPr marL="128588" indent="-128588"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Pastoral land diverted - legal ownership, compensation remained unresolved throughout the construction phase.</a:t>
            </a:r>
          </a:p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</a:rPr>
              <a:t>Sense of exclusion &amp; alienation with fencing.</a:t>
            </a:r>
          </a:p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</a:rPr>
              <a:t>Lack of Kenyan govt. staff onsite / communication gaps.</a:t>
            </a:r>
          </a:p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</a:rPr>
              <a:t>Local mobilisation and opposition (including sabotage).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5855" y="3016866"/>
            <a:ext cx="2740091" cy="30931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  <a:latin typeface="+mj-lt"/>
              </a:rPr>
              <a:t>REA played a key role in mediating; re-engaged with the community. </a:t>
            </a:r>
          </a:p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  <a:latin typeface="+mj-lt"/>
              </a:rPr>
              <a:t>Assured formal contract-based employment in the O&amp;M phase.</a:t>
            </a:r>
          </a:p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  <a:latin typeface="+mj-lt"/>
              </a:rPr>
              <a:t>Renewed iterations, negotiations with regard to CD activities (change in local county leadership). </a:t>
            </a:r>
          </a:p>
          <a:p>
            <a:pPr marL="128588" indent="-128588">
              <a:buFontTx/>
              <a:buChar char="-"/>
            </a:pPr>
            <a:r>
              <a:rPr lang="en-GB" sz="1500" dirty="0">
                <a:solidFill>
                  <a:schemeClr val="bg1"/>
                </a:solidFill>
                <a:latin typeface="+mj-lt"/>
              </a:rPr>
              <a:t>Expediting implementation of CD activities - school, health centre, roads, water pipelines.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C866FD-651F-4F95-BAE1-715ABD4DD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60" y="3769799"/>
            <a:ext cx="1700213" cy="1663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208" y="3563555"/>
            <a:ext cx="1443956" cy="20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276" y="1389032"/>
            <a:ext cx="5203596" cy="535781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latin typeface="+mn-lt"/>
              </a:rPr>
              <a:t>Local Agency / Micro-politics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609" y="2396015"/>
            <a:ext cx="7458075" cy="2893219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The local communities actively conveyed their expectations and concerns with regard to the project, as well as their needs pertaining to local development initiatives early on.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They engaged in </a:t>
            </a:r>
            <a:r>
              <a:rPr lang="en-US" sz="1600" dirty="0" err="1"/>
              <a:t>mobilisation</a:t>
            </a:r>
            <a:r>
              <a:rPr lang="en-US" sz="1600" dirty="0"/>
              <a:t> efforts, resisted the project’s construction and expressed dissatisfaction over the limited number of local jobs generated.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Representatives of the local county and community leaders also actively negotiated and </a:t>
            </a:r>
            <a:r>
              <a:rPr lang="en-US" sz="1600" dirty="0" err="1"/>
              <a:t>emphasised</a:t>
            </a:r>
            <a:r>
              <a:rPr lang="en-US" sz="1600" dirty="0"/>
              <a:t> community development activities and demanded formal employment for Kenyan staff in the project’s operations compared to what was promised.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Local county representatives found it opportune to re-assert their power in relation to national government actors. 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281D8-1D7B-47EC-95FF-6F52B4835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26" y="994363"/>
            <a:ext cx="2643567" cy="13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59728" y="1064445"/>
            <a:ext cx="4183380" cy="568660"/>
          </a:xfrm>
        </p:spPr>
        <p:txBody>
          <a:bodyPr>
            <a:normAutofit/>
          </a:bodyPr>
          <a:lstStyle/>
          <a:p>
            <a:r>
              <a:rPr lang="da-DK" sz="2400" b="1" dirty="0">
                <a:latin typeface="+mn-lt"/>
              </a:rPr>
              <a:t>Developmental Implications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836" y="1633105"/>
            <a:ext cx="8511209" cy="3697432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The overall developmental outcomes are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favourable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/>
              <a:t>when viewed from the perspective of a completed project (with minimal delays) contributing to a sustainable energy mix, local infrastructural improvements, some local employment and the reinforcement of local political leadership.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The involvement of a Kenyan engineering consultancy firm is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     strategic in ensuring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local transfer of capabilities</a:t>
            </a:r>
            <a:r>
              <a:rPr lang="en-US" sz="14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Local trainings, skill development limited; and limited scope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     for local firms due to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tied-financing</a:t>
            </a:r>
            <a:r>
              <a:rPr lang="en-US" sz="1400" b="1" dirty="0"/>
              <a:t>.</a:t>
            </a:r>
          </a:p>
          <a:p>
            <a:pPr>
              <a:lnSpc>
                <a:spcPct val="100000"/>
              </a:lnSpc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C00000"/>
                </a:solidFill>
              </a:rPr>
              <a:t>But there was scope for more… </a:t>
            </a:r>
            <a:br>
              <a:rPr lang="en-US" sz="1400" b="1" dirty="0">
                <a:solidFill>
                  <a:srgbClr val="C00000"/>
                </a:solidFill>
              </a:rPr>
            </a:b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The findings presented raise a question about the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role of government </a:t>
            </a:r>
            <a:r>
              <a:rPr lang="en-US" sz="1400" dirty="0"/>
              <a:t>in, for example, ensuring more local content, capacity-building and skills transfers for the local employees involved in the projects.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A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targeted approach </a:t>
            </a:r>
            <a:r>
              <a:rPr lang="en-US" sz="1400" dirty="0"/>
              <a:t>could be devised by national governments to involve domestic institutions as well as local actors (e.g. construction contractors) so as to </a:t>
            </a:r>
            <a:r>
              <a:rPr lang="en-US" sz="1400" dirty="0" err="1"/>
              <a:t>maximise</a:t>
            </a:r>
            <a:r>
              <a:rPr lang="en-US" sz="1400" dirty="0"/>
              <a:t> the development benefits of such projects further. 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77" y="2643456"/>
            <a:ext cx="3013363" cy="19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4937" y="1131570"/>
            <a:ext cx="7434054" cy="637794"/>
          </a:xfrm>
        </p:spPr>
        <p:txBody>
          <a:bodyPr>
            <a:normAutofit/>
          </a:bodyPr>
          <a:lstStyle/>
          <a:p>
            <a:pPr algn="ctr"/>
            <a:r>
              <a:rPr lang="da-DK" sz="2400" b="1" dirty="0">
                <a:latin typeface="+mn-lt"/>
              </a:rPr>
              <a:t>Concluding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4834" y="1769365"/>
            <a:ext cx="8082333" cy="3745181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What are the contributions of such a micro-level case study? 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500" dirty="0"/>
              <a:t>Provides more nuances to the prevailing binary narrative of China's role in terms of good vs. bad.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500" dirty="0"/>
              <a:t>Brings to focus African agency and the deliberate need for strategic intervention. 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500" dirty="0"/>
              <a:t>Micro-level perspective: starting point for opening the 'black box' of Sino-African relations in renewable energy projects. </a:t>
            </a:r>
          </a:p>
          <a:p>
            <a:endParaRPr lang="en-GB" sz="1500" dirty="0"/>
          </a:p>
          <a:p>
            <a:r>
              <a:rPr lang="en-GB" sz="1500" dirty="0"/>
              <a:t>'Frictional encounters': a process involving three main sequential steps over time with its own distinctive features </a:t>
            </a:r>
          </a:p>
          <a:p>
            <a:pPr lvl="1"/>
            <a:r>
              <a:rPr lang="en-GB" sz="1500" dirty="0"/>
              <a:t>Emergence, escalation and de-escalation/negotiation.  </a:t>
            </a:r>
          </a:p>
          <a:p>
            <a:pPr lvl="1"/>
            <a:r>
              <a:rPr lang="en-GB" sz="1500" dirty="0"/>
              <a:t>Involving three main actors: project owners, project contractors and local community actors.</a:t>
            </a:r>
          </a:p>
        </p:txBody>
      </p:sp>
    </p:spTree>
    <p:extLst>
      <p:ext uri="{BB962C8B-B14F-4D97-AF65-F5344CB8AC3E}">
        <p14:creationId xmlns:p14="http://schemas.microsoft.com/office/powerpoint/2010/main" val="11608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711A8C5B52244EACA665D2A314D8AE" ma:contentTypeVersion="2" ma:contentTypeDescription="Opret et nyt dokument." ma:contentTypeScope="" ma:versionID="c14a8cbf5df3d96662b9a93bfd0f2a28">
  <xsd:schema xmlns:xsd="http://www.w3.org/2001/XMLSchema" xmlns:xs="http://www.w3.org/2001/XMLSchema" xmlns:p="http://schemas.microsoft.com/office/2006/metadata/properties" xmlns:ns2="05538cda-78cf-4667-b6f6-9a2ed29804fb" targetNamespace="http://schemas.microsoft.com/office/2006/metadata/properties" ma:root="true" ma:fieldsID="33db9f010777eed681742ae8a1d2f474" ns2:_="">
    <xsd:import namespace="05538cda-78cf-4667-b6f6-9a2ed29804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38cda-78cf-4667-b6f6-9a2ed2980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350418-1B6A-497F-AAA3-6215591D6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538cda-78cf-4667-b6f6-9a2ed29804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FE800E-A70A-4ED0-AC55-30C2667998A0}">
  <ds:schemaRefs>
    <ds:schemaRef ds:uri="http://schemas.microsoft.com/office/2006/documentManagement/types"/>
    <ds:schemaRef ds:uri="05538cda-78cf-4667-b6f6-9a2ed29804f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66E778-E446-4AB6-9538-69B17AA249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990</Words>
  <Application>Microsoft Macintosh PowerPoint</Application>
  <PresentationFormat>Widescreen</PresentationFormat>
  <Paragraphs>100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Wingdings</vt:lpstr>
      <vt:lpstr>Office Theme</vt:lpstr>
      <vt:lpstr>PowerPoint Presentation</vt:lpstr>
      <vt:lpstr>Background </vt:lpstr>
      <vt:lpstr>Insights from the Garissa project in Kenya </vt:lpstr>
      <vt:lpstr>Local Employment </vt:lpstr>
      <vt:lpstr>Community Engagement</vt:lpstr>
      <vt:lpstr>Local Agency / Micro-politics </vt:lpstr>
      <vt:lpstr>Developmental Implications </vt:lpstr>
      <vt:lpstr>Concluding Points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Padmasai Lakshmi Bhamidipati</dc:creator>
  <cp:lastModifiedBy>Martin Gardner</cp:lastModifiedBy>
  <cp:revision>179</cp:revision>
  <dcterms:created xsi:type="dcterms:W3CDTF">2020-11-11T21:10:54Z</dcterms:created>
  <dcterms:modified xsi:type="dcterms:W3CDTF">2020-11-19T23:37:47Z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0x010100BF711A8C5B52244EACA665D2A314D8AE</vt:lpwstr>
  </property>
</Properties>
</file>